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4"/>
  </p:notesMasterIdLst>
  <p:sldIdLst>
    <p:sldId id="325" r:id="rId2"/>
    <p:sldId id="328" r:id="rId3"/>
    <p:sldId id="333" r:id="rId4"/>
    <p:sldId id="327" r:id="rId5"/>
    <p:sldId id="329" r:id="rId6"/>
    <p:sldId id="330" r:id="rId7"/>
    <p:sldId id="331" r:id="rId8"/>
    <p:sldId id="332" r:id="rId9"/>
    <p:sldId id="396" r:id="rId10"/>
    <p:sldId id="397" r:id="rId11"/>
    <p:sldId id="404" r:id="rId12"/>
    <p:sldId id="334" r:id="rId13"/>
    <p:sldId id="343" r:id="rId14"/>
    <p:sldId id="407" r:id="rId15"/>
    <p:sldId id="1500" r:id="rId16"/>
    <p:sldId id="406" r:id="rId17"/>
    <p:sldId id="345" r:id="rId18"/>
    <p:sldId id="346" r:id="rId19"/>
    <p:sldId id="347" r:id="rId20"/>
    <p:sldId id="348" r:id="rId21"/>
    <p:sldId id="408" r:id="rId22"/>
    <p:sldId id="335" r:id="rId23"/>
    <p:sldId id="336" r:id="rId24"/>
    <p:sldId id="337" r:id="rId25"/>
    <p:sldId id="1543" r:id="rId26"/>
    <p:sldId id="338" r:id="rId27"/>
    <p:sldId id="339" r:id="rId28"/>
    <p:sldId id="405" r:id="rId29"/>
    <p:sldId id="374" r:id="rId30"/>
    <p:sldId id="362" r:id="rId31"/>
    <p:sldId id="375" r:id="rId32"/>
    <p:sldId id="378" r:id="rId33"/>
    <p:sldId id="373" r:id="rId34"/>
    <p:sldId id="379" r:id="rId35"/>
    <p:sldId id="380" r:id="rId36"/>
    <p:sldId id="381" r:id="rId37"/>
    <p:sldId id="382" r:id="rId38"/>
    <p:sldId id="383" r:id="rId39"/>
    <p:sldId id="384" r:id="rId40"/>
    <p:sldId id="385" r:id="rId41"/>
    <p:sldId id="386" r:id="rId42"/>
    <p:sldId id="387" r:id="rId43"/>
    <p:sldId id="388" r:id="rId44"/>
    <p:sldId id="389" r:id="rId45"/>
    <p:sldId id="390" r:id="rId46"/>
    <p:sldId id="391" r:id="rId47"/>
    <p:sldId id="1511" r:id="rId48"/>
    <p:sldId id="1510" r:id="rId49"/>
    <p:sldId id="1512" r:id="rId50"/>
    <p:sldId id="392" r:id="rId51"/>
    <p:sldId id="1513" r:id="rId52"/>
    <p:sldId id="393" r:id="rId53"/>
    <p:sldId id="1514" r:id="rId54"/>
    <p:sldId id="395" r:id="rId55"/>
    <p:sldId id="1515" r:id="rId56"/>
    <p:sldId id="342" r:id="rId57"/>
    <p:sldId id="365" r:id="rId58"/>
    <p:sldId id="366" r:id="rId59"/>
    <p:sldId id="367" r:id="rId60"/>
    <p:sldId id="370" r:id="rId61"/>
    <p:sldId id="371" r:id="rId62"/>
    <p:sldId id="368" r:id="rId63"/>
    <p:sldId id="369" r:id="rId64"/>
    <p:sldId id="1516" r:id="rId65"/>
    <p:sldId id="1517" r:id="rId66"/>
    <p:sldId id="1518" r:id="rId67"/>
    <p:sldId id="1519" r:id="rId68"/>
    <p:sldId id="1520" r:id="rId69"/>
    <p:sldId id="1521" r:id="rId70"/>
    <p:sldId id="1522" r:id="rId71"/>
    <p:sldId id="1523" r:id="rId72"/>
    <p:sldId id="1524" r:id="rId73"/>
    <p:sldId id="1525" r:id="rId74"/>
    <p:sldId id="1527" r:id="rId75"/>
    <p:sldId id="1528" r:id="rId76"/>
    <p:sldId id="1529" r:id="rId77"/>
    <p:sldId id="1530" r:id="rId78"/>
    <p:sldId id="1531" r:id="rId79"/>
    <p:sldId id="1526" r:id="rId80"/>
    <p:sldId id="1532" r:id="rId81"/>
    <p:sldId id="1534" r:id="rId82"/>
    <p:sldId id="1533" r:id="rId83"/>
    <p:sldId id="1538" r:id="rId84"/>
    <p:sldId id="1537" r:id="rId85"/>
    <p:sldId id="1539" r:id="rId86"/>
    <p:sldId id="1536" r:id="rId87"/>
    <p:sldId id="1540" r:id="rId88"/>
    <p:sldId id="1541" r:id="rId89"/>
    <p:sldId id="1535" r:id="rId90"/>
    <p:sldId id="1542" r:id="rId91"/>
    <p:sldId id="340" r:id="rId92"/>
    <p:sldId id="351" r:id="rId93"/>
    <p:sldId id="352" r:id="rId94"/>
    <p:sldId id="353" r:id="rId95"/>
    <p:sldId id="354" r:id="rId96"/>
    <p:sldId id="409" r:id="rId97"/>
    <p:sldId id="355" r:id="rId98"/>
    <p:sldId id="410" r:id="rId99"/>
    <p:sldId id="412" r:id="rId100"/>
    <p:sldId id="1481" r:id="rId101"/>
    <p:sldId id="413" r:id="rId102"/>
    <p:sldId id="411" r:id="rId103"/>
    <p:sldId id="1482" r:id="rId104"/>
    <p:sldId id="356" r:id="rId105"/>
    <p:sldId id="1491" r:id="rId106"/>
    <p:sldId id="1492" r:id="rId107"/>
    <p:sldId id="357" r:id="rId108"/>
    <p:sldId id="1544" r:id="rId109"/>
    <p:sldId id="359" r:id="rId110"/>
    <p:sldId id="1493" r:id="rId111"/>
    <p:sldId id="341" r:id="rId112"/>
    <p:sldId id="363" r:id="rId1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FF99"/>
    <a:srgbClr val="99CCFF"/>
    <a:srgbClr val="FF99FF"/>
    <a:srgbClr val="9B9B9B"/>
    <a:srgbClr val="993300"/>
    <a:srgbClr val="CC00CC"/>
    <a:srgbClr val="CCFFCC"/>
    <a:srgbClr val="FFFFCC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323" autoAdjust="0"/>
  </p:normalViewPr>
  <p:slideViewPr>
    <p:cSldViewPr>
      <p:cViewPr varScale="1">
        <p:scale>
          <a:sx n="113" d="100"/>
          <a:sy n="113" d="100"/>
        </p:scale>
        <p:origin x="154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59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0A3284-EB93-4E3A-B3CC-7A0C8B09AA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02DD57-A8B2-4B86-83C9-206DFE0A5BD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FAD968E-D85C-4D34-80D7-A53AECA6C014}" type="datetimeFigureOut">
              <a:rPr lang="en-US"/>
              <a:t>8/3/2026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2AABB24-00DC-4CB5-8144-D761851447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58D4CCCB-F620-4EE5-BD68-42F57749AE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Klicken Sie hier, um die Master-Textformate zu bearbeiten</a:t>
            </a:r>
          </a:p>
          <a:p>
            <a:pPr lvl="1"/>
            <a:r>
              <a:rPr lang="en-US" noProof="0"/>
              <a:t>Zweite Ebene</a:t>
            </a:r>
          </a:p>
          <a:p>
            <a:pPr lvl="2"/>
            <a:r>
              <a:rPr lang="en-US" noProof="0"/>
              <a:t>Dritte Ebene</a:t>
            </a:r>
          </a:p>
          <a:p>
            <a:pPr lvl="3"/>
            <a:r>
              <a:rPr lang="en-US" noProof="0"/>
              <a:t>Vierte Ebene</a:t>
            </a:r>
          </a:p>
          <a:p>
            <a:pPr lvl="4"/>
            <a:r>
              <a:rPr lang="en-US" noProof="0"/>
              <a:t>Fünfte Ebene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56907-AF14-4B01-A06C-59EF84684AD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55F3B9-8AE7-4E80-B475-C3FD69AD66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7ABC22-0C27-4832-BFF4-D2F268BBAB95}" type="slidenum">
              <a:rPr lang="en-US" altLang="en-US"/>
              <a:t>‹Nr.›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BC22-0C27-4832-BFF4-D2F268BBAB95}" type="slidenum">
              <a:rPr lang="en-US" altLang="en-US" smtClean="0"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8532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Bis hier gekommen (16.06.26.)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7ABC22-0C27-4832-BFF4-D2F268BBAB95}" type="slidenum">
              <a:rPr lang="en-US" altLang="en-US" smtClean="0"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7223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73CAABD6-AB9C-4DAC-8174-7357978227E4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CE559506-8E65-400F-B743-43DFA93A212B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D988C0CD-F5A3-4942-A28F-5BD6879DE9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B006DB03-E065-448A-A663-1BFF14309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9CD7B79E-5FA6-41BD-9DA0-6B4EB6C60E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EEDBB51C-09C9-4E31-916B-B1019A0881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A1AC213B-6956-41CA-BC36-6724B63AAB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6CFD1D32-D2B8-408B-B261-A88180713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4AA0D96E-43DD-4EC1-AF9C-5E5D799A1F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46DE993F-A985-4C0B-B96D-5FB58F509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918786ED-2976-4353-845F-A14C53B490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B7489BE1-8757-4CA0-834A-A4A5B9C36D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DA71AE7F-8D3C-42B8-B27C-60F5EE3A8A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94BAD7C1-B89A-42EE-87F6-EF197C025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41D9AC85-8C35-44E0-8D9C-473BF16C3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3965C84A-EBDB-45EC-B5D6-8B94F0EBC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36D69430-E430-4840-8264-1C48B5AB9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2A75BBA9-E490-411A-9920-3A913E7B5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1D9FA55A-96BE-4F97-8994-B3EA842EA8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5EE42634-CB32-4E8F-ACD2-C4F01ACC1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3E5D4B2E-850D-4647-AF5A-653A9DE76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76649287-624F-4F0C-8C77-DABC024EA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0CD3EACC-F8C3-4B71-BB5C-2ABC6C741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B8DD5319-6B09-4B27-AB37-EEFDD019E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0BDA0EFF-9F6D-422D-9890-7CC0F5C1F4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F91FDBB5-5464-4D3F-9549-D5778B73E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1B1522BA-EC08-4933-BCA7-0E3DA7D7D4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AE07CFAD-E875-4CD2-BAC8-DDCE7D062E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69544137-115B-4236-8363-B94E635B9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2413B272-045C-481C-AB33-083E9D6F06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8FE0859B-40A1-4790-A195-70D7D6FBE3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F2ADF8C8-AE60-43B2-8C03-A703A8B2D8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F90FD34F-26D3-4F46-8253-C2D9C1717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4DD5E7AE-C6FF-414A-AF95-73AE0EF2EEFD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CE35E58B-E830-4C4A-AA49-9D9132BCF2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942DE7A0-7430-4E56-9715-40B057EFE5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A227BA1A-F731-4D3C-BC86-27E47B5C1A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0EF99-65F0-4008-B254-DC6A9178823F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36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1E87B24-1D0A-4933-B7C8-5251B825B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9AB4689-D0EE-4CB3-BF0B-631C476E475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96F1128B-3D7E-4914-AA69-42536732C9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37A4F7-697F-4876-BC53-6FCB2D48C60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6230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FD9F7F8-54A2-465B-A6B8-490B850421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5A47D4A-A43D-4BAB-823A-8A923CF17C1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A5A5F80C-E1B9-48A4-A72A-F218A11CD1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80D6C6-5D7A-4D86-A05F-1FC9ED549710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571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2F400BD-4AC5-4725-8671-3DA3EDC4B6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B58750E-4C46-4FA8-9EF0-E503BF88AD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BAF0252-DD28-4DC6-B875-373FBCD4DE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601114-F098-4864-A2FE-278F849C8C67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724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DAAE5AD-FC34-4F03-899D-E3B6DFD396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0CD0F8D-589E-48A6-8523-850D1D76A8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28163E1-B2FF-4470-9B3A-40216EDDF7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78700-4B96-4B1F-8A2E-83B4E9E544F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18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B8862BD-5DA7-4F2B-957D-60C2C053C7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DA73307-1126-48DF-B689-766A019755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47446C45-10BA-4134-A5AA-E31E8FDA097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3A3083-7518-42FD-96B2-28834DB5CB12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2006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5CFC74C-0D9F-4F73-9A82-E61D35FDC7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3ED1F200-A922-4FB4-8A10-64664BBCF6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C43835AD-416B-4673-8D20-E250C81D18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85F7BE-EFC6-4D04-81F6-8AF890297AA9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9110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75A52A5-DAFF-41F7-BC25-0E64CF3EAB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1AC4B66-5DD1-4971-9462-B1170D78DE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93507411-82BA-4F8D-98B1-74138CE83EC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84A143-8AF9-4421-8656-7D0899A99CB6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60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46A8A79F-2EE9-4062-A946-0235953412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1555B09-14C0-43BE-8144-7A8B1AEB9E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C0FB5B8-71D2-44CD-9DA0-60FFCE9FE5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A158ED-EDB7-4C9F-9977-2EDAA90AA47C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4121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A982D59-0E41-4AB6-9FC5-94610ACDCC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4A0244-F7A7-4919-85D7-BCFCD97E0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801BA2D4-53FA-4454-BEAF-88E2C76EE6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0BA7E4-F540-4871-887E-8FFED0532D91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035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CB1635-B124-4185-945C-D85A134E9A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6DC49DB-13C0-40FC-AC4B-84A7A576FE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57F04980-C035-49B4-91E7-901B37CED2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641C6D-1AD2-408E-9F1E-D7FDD7799690}" type="slidenum">
              <a:rPr lang="en-US" altLang="en-US"/>
              <a:pPr/>
              <a:t>‹Nr.›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398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A22AF1C3-7348-4416-8452-D02934F972A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5FCFD87-4B74-4CFB-AFD0-D784067BF5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Master-Titelformatvorlage zu bearbeiten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5821E1F1-B36A-4641-A0B6-EE8489BE89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Klicken Sie hier, um die Master-Textformate zu bearbeiten</a:t>
            </a:r>
          </a:p>
          <a:p>
            <a:pPr lvl="1"/>
            <a:r>
              <a:rPr lang="en-US" altLang="en-US"/>
              <a:t>Zweite Ebene</a:t>
            </a:r>
          </a:p>
          <a:p>
            <a:pPr lvl="2"/>
            <a:r>
              <a:rPr lang="en-US" altLang="en-US"/>
              <a:t>Dritte Ebene</a:t>
            </a:r>
          </a:p>
          <a:p>
            <a:pPr lvl="3"/>
            <a:r>
              <a:rPr lang="en-US" altLang="en-US"/>
              <a:t>Vierte Ebene</a:t>
            </a:r>
          </a:p>
          <a:p>
            <a:pPr lvl="4"/>
            <a:r>
              <a:rPr lang="en-US" altLang="en-US"/>
              <a:t>Fünfte Ebene</a:t>
            </a:r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59DAFD60-6B8C-43A9-8899-D97C4AA6615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3EBCC91D-C6E6-440E-99F8-0DE4E6B820A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223" name="Rectangle 7">
            <a:extLst>
              <a:ext uri="{FF2B5EF4-FFF2-40B4-BE49-F238E27FC236}">
                <a16:creationId xmlns:a16="http://schemas.microsoft.com/office/drawing/2014/main" id="{253AEB62-7237-4CBA-894B-8B68A81AA78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EDF38E3-60F4-4986-A6A5-F293F354E3B4}" type="slidenum">
              <a:rPr lang="en-US" altLang="en-US"/>
              <a:t>‹Nr.›</a:t>
            </a:fld>
            <a:endParaRPr lang="en-US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ED0F8AE9-B8B5-42F2-A70F-347EEC3B066A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EB15B09F-1697-4BE7-9565-5BE80F5E9A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86792FB8-33AF-4925-86FD-EFDEB73D1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B64E2C50-D135-49E2-AC15-42B926E392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2EB02E5A-DF56-4A88-939C-00592E748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48E5BA53-4463-47CC-AA9F-92C0CF3115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D0E7FE9D-5386-4FDB-89D8-B727D4382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CF359CE8-2C24-46A4-B286-6700DB48E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18B3AD0E-3099-46B8-8D0E-48D7DBF05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52ADDBBD-E469-40CE-B2B2-7B74F9148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A7C577F6-904D-48E7-B05A-987141A482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CD68E298-2031-4069-8F4C-8492F9A48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6C7F2FF8-9B6C-4CF5-8374-447F92D16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45F69525-25F0-48E0-9BBD-F71954FB63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0CA54B07-2CB1-419C-ACDD-6FD30D9DF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7B7DC483-1585-4DD1-8494-F849C0A4E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0F9807DD-6EF4-4490-82C1-D506335DA1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3B6BBE24-02EC-4323-8C87-5C87D4EE46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A825900C-DF85-41CF-9B68-325390072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6ADDC5DC-7B7E-41ED-82D7-9227496E1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14EDE6F4-3238-4D37-A535-F1512C1C7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51F983E2-07B9-48A5-9663-DB380C3E83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67603703-1688-4614-A4A5-4A906693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0E219DC2-B272-490B-AA3A-1548418C9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674F651F-3471-43C5-AC2B-DF83B83353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14E83454-3C0A-4FD0-9B81-1A9759241A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00C9CFBF-F527-47ED-9F76-8A4EAD83F8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C28B3D04-F77C-474C-9143-4DB9D22CAB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E0E0EDF2-5D26-4C0A-A2DA-8D0B5E589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C62B41C2-EDC7-431E-AA02-472C52C600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2B17D3FF-96B9-4BF3-8B02-6BCA5045F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E46553D7-F870-4997-9444-273BB7E0F7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/>
                </a:solidFill>
              </a:rPr>
              <a:t>Akanthamöben</a:t>
            </a:r>
            <a:endParaRPr lang="en-US" altLang="en-US" sz="1200" dirty="0">
              <a:solidFill>
                <a:schemeClr val="bg1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Tragen weicher Kontaktlinsen</a:t>
            </a:r>
          </a:p>
          <a:p>
            <a:pPr marL="344487" lvl="1" indent="0" eaLnBrk="1" hangingPunct="1">
              <a:buNone/>
            </a:pPr>
            <a:endParaRPr lang="en-US" altLang="en-US" dirty="0">
              <a:solidFill>
                <a:schemeClr val="bg1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/>
                </a:solidFill>
              </a:rPr>
              <a:t>Thygeson</a:t>
            </a:r>
            <a:endParaRPr lang="en-US" altLang="en-US" dirty="0">
              <a:solidFill>
                <a:schemeClr val="bg1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Subepitheliale De</a:t>
            </a:r>
          </a:p>
          <a:p>
            <a:pPr lvl="1" eaLnBrk="1" hangingPunct="1"/>
            <a:r>
              <a:rPr lang="en-US" altLang="en-US" sz="1200" dirty="0">
                <a:solidFill>
                  <a:schemeClr val="bg1"/>
                </a:solidFill>
              </a:rPr>
              <a:t>Deposita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E1D910DA-9EEE-4018-B8C1-0265727542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3429000"/>
            <a:ext cx="272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/>
              <a:t>Es folgt eine Eselsbrücke…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9C9A8DC-2927-4280-B1CE-35B3D91F12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188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">
            <a:extLst>
              <a:ext uri="{FF2B5EF4-FFF2-40B4-BE49-F238E27FC236}">
                <a16:creationId xmlns:a16="http://schemas.microsoft.com/office/drawing/2014/main" id="{0B0F410F-DBDA-4C59-B88D-2588BB2D81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Dendritiforme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,</a:t>
            </a:r>
            <a:endParaRPr lang="en-US" altLang="en-US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E8B13-1412-442F-9A18-5DC475724A0B}"/>
              </a:ext>
            </a:extLst>
          </p:cNvPr>
          <p:cNvSpPr txBox="1"/>
          <p:nvPr/>
        </p:nvSpPr>
        <p:spPr>
          <a:xfrm>
            <a:off x="2209800" y="641866"/>
            <a:ext cx="6477000" cy="76431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200" dirty="0">
                <a:solidFill>
                  <a:srgbClr val="0000FF"/>
                </a:solidFill>
                <a:latin typeface="Arial" charset="0"/>
              </a:rPr>
              <a:t>Die Dendriten der herpetischen </a:t>
            </a:r>
            <a:r>
              <a:rPr lang="de-DE" sz="1200" dirty="0" err="1">
                <a:solidFill>
                  <a:srgbClr val="0000FF"/>
                </a:solidFill>
                <a:latin typeface="Arial" charset="0"/>
              </a:rPr>
              <a:t>Epitheliopathie</a:t>
            </a:r>
            <a:r>
              <a:rPr lang="de-DE" sz="1200" dirty="0">
                <a:solidFill>
                  <a:srgbClr val="0000FF"/>
                </a:solidFill>
                <a:latin typeface="Arial" charset="0"/>
              </a:rPr>
              <a:t> färben sich auf besondere Weise: Das Epithel an den Rändern der Dendriten färbt </a:t>
            </a:r>
            <a:r>
              <a:rPr lang="en-US" sz="1200" dirty="0" err="1">
                <a:solidFill>
                  <a:srgbClr val="0000FF"/>
                </a:solidFill>
                <a:latin typeface="Arial" charset="0"/>
              </a:rPr>
              <a:t>sich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 mit </a:t>
            </a:r>
            <a:r>
              <a:rPr lang="en-US" sz="12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1200" b="1" dirty="0" err="1">
                <a:solidFill>
                  <a:srgbClr val="FF0066"/>
                </a:solidFill>
                <a:latin typeface="Arial" charset="0"/>
              </a:rPr>
              <a:t>Rosenbengal</a:t>
            </a:r>
            <a:r>
              <a:rPr lang="en-US" sz="12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, während die Basis der Dendriten mit </a:t>
            </a:r>
            <a:r>
              <a:rPr lang="en-US" sz="1200" b="1" dirty="0">
                <a:solidFill>
                  <a:srgbClr val="008000"/>
                </a:solidFill>
                <a:latin typeface="Arial" charset="0"/>
              </a:rPr>
              <a:t>Fluorescein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 färbt. </a:t>
            </a:r>
            <a:r>
              <a:rPr lang="en-US" sz="1200" dirty="0">
                <a:solidFill>
                  <a:schemeClr val="accent5"/>
                </a:solidFill>
                <a:latin typeface="Arial" charset="0"/>
              </a:rPr>
              <a:t>Es ist wichtig zu beachten, dass die Dendriten, die mit diesen anderen Erkrankungen assoziiert sind, sich im Allgemeinen nicht auf dieselbe Weise färben.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7677142-4C3E-4195-BD9A-8BEDE78FF39B}"/>
              </a:ext>
            </a:extLst>
          </p:cNvPr>
          <p:cNvSpPr/>
          <p:nvPr/>
        </p:nvSpPr>
        <p:spPr>
          <a:xfrm>
            <a:off x="1066800" y="1524000"/>
            <a:ext cx="1010716" cy="544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1476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Slide Number Placeholder 3"/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BBC3812-7ECC-499C-9637-108101856CAA}" type="slidenum">
              <a:rPr lang="en-US" altLang="en-US" sz="1000"/>
              <a:t>100</a:t>
            </a:fld>
            <a:endParaRPr lang="en-US" altLang="en-US" sz="1000"/>
          </a:p>
        </p:txBody>
      </p:sp>
      <p:pic>
        <p:nvPicPr>
          <p:cNvPr id="14340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5"/>
          <a:stretch>
            <a:fillRect/>
          </a:stretch>
        </p:blipFill>
        <p:spPr bwMode="auto">
          <a:xfrm>
            <a:off x="1295400" y="730250"/>
            <a:ext cx="6400800" cy="51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887788" y="737161"/>
            <a:ext cx="1371600" cy="51038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342" name="TextBox 3"/>
          <p:cNvSpPr txBox="1">
            <a:spLocks noChangeArrowheads="1"/>
          </p:cNvSpPr>
          <p:nvPr/>
        </p:nvSpPr>
        <p:spPr bwMode="auto">
          <a:xfrm>
            <a:off x="3886200" y="2586037"/>
            <a:ext cx="949299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1300"/>
              </a:lnSpc>
            </a:pPr>
            <a:r>
              <a:rPr lang="en-US" altLang="en-US" sz="1200" dirty="0"/>
              <a:t>Direkte</a:t>
            </a:r>
          </a:p>
          <a:p>
            <a:pPr eaLnBrk="1" hangingPunct="1">
              <a:lnSpc>
                <a:spcPts val="1300"/>
              </a:lnSpc>
            </a:pPr>
            <a:r>
              <a:rPr lang="en-US" altLang="en-US" sz="1200" dirty="0"/>
              <a:t>Beleuchtung</a:t>
            </a:r>
          </a:p>
        </p:txBody>
      </p:sp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4310090" y="3543300"/>
            <a:ext cx="949298" cy="425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lnSpc>
                <a:spcPts val="1300"/>
              </a:lnSpc>
            </a:pPr>
            <a:r>
              <a:rPr lang="en-US" altLang="en-US" sz="1200"/>
              <a:t>Rück-</a:t>
            </a:r>
          </a:p>
          <a:p>
            <a:pPr algn="r" eaLnBrk="1" hangingPunct="1">
              <a:lnSpc>
                <a:spcPts val="1300"/>
              </a:lnSpc>
            </a:pPr>
            <a:r>
              <a:rPr lang="en-US" altLang="en-US" sz="1200"/>
              <a:t>Beleuchtung</a:t>
            </a:r>
          </a:p>
        </p:txBody>
      </p:sp>
      <p:sp>
        <p:nvSpPr>
          <p:cNvPr id="14344" name="TextBox 4"/>
          <p:cNvSpPr txBox="1">
            <a:spLocks noChangeArrowheads="1"/>
          </p:cNvSpPr>
          <p:nvPr/>
        </p:nvSpPr>
        <p:spPr bwMode="auto">
          <a:xfrm>
            <a:off x="331788" y="6138862"/>
            <a:ext cx="8575675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b="1" dirty="0" err="1"/>
              <a:t>Epitheliale</a:t>
            </a:r>
            <a:r>
              <a:rPr lang="en-US" altLang="en-US" sz="1200" b="1" dirty="0"/>
              <a:t> </a:t>
            </a:r>
            <a:r>
              <a:rPr lang="en-US" altLang="en-US" sz="1200" b="1" dirty="0" err="1"/>
              <a:t>Basalmembrandystrophie</a:t>
            </a:r>
            <a:r>
              <a:rPr lang="en-US" altLang="en-US" sz="1200" dirty="0"/>
              <a:t>. </a:t>
            </a:r>
            <a:r>
              <a:rPr lang="en-US" altLang="en-US" sz="1200" dirty="0" err="1"/>
              <a:t>Fingerprintinien</a:t>
            </a:r>
            <a:r>
              <a:rPr lang="en-US" altLang="en-US" sz="1200" dirty="0"/>
              <a:t> </a:t>
            </a:r>
            <a:r>
              <a:rPr lang="en-US" altLang="en-US" sz="1200" dirty="0" err="1"/>
              <a:t>bei</a:t>
            </a:r>
            <a:r>
              <a:rPr lang="en-US" altLang="en-US" sz="1200" dirty="0"/>
              <a:t> </a:t>
            </a:r>
            <a:r>
              <a:rPr lang="en-US" altLang="en-US" sz="1200" dirty="0" err="1"/>
              <a:t>direkter</a:t>
            </a:r>
            <a:r>
              <a:rPr lang="en-US" altLang="en-US" sz="1200" dirty="0"/>
              <a:t> und retro-Illumination</a:t>
            </a:r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6CAB22C7-F7A6-15E9-DB89-2D2746AD2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6641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61C53-7B2F-C229-B040-D1DCD5CB9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BF901913-AFB9-C86F-06B8-D1BAD12C5C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265348FD-926A-6BC3-5943-6965ADB88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3192C5F4-62F8-DA51-8B95-2FF5E1D59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D64C4560-20CC-5E25-A3ED-86BD54C42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0000FF"/>
                </a:solidFill>
              </a:rPr>
              <a:t>--Kartenlinien</a:t>
            </a:r>
            <a:r>
              <a:rPr lang="en-US" altLang="en-US" sz="1200" dirty="0">
                <a:solidFill>
                  <a:srgbClr val="0000FF"/>
                </a:solidFill>
              </a:rPr>
              <a:t>: </a:t>
            </a:r>
            <a:r>
              <a:rPr lang="en-US" altLang="en-US" sz="1200" i="1" dirty="0"/>
              <a:t>[die beschrieben werden könnten als]</a:t>
            </a:r>
            <a:endParaRPr lang="en-US" altLang="en-US" sz="1400" dirty="0">
              <a:solidFill>
                <a:srgbClr val="9B9B9B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9B9B9B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Worüber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rezidivierenden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BEF565E4-998E-7B65-3D0D-B567470AD0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36933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rgbClr val="0000FF"/>
                </a:solidFill>
              </a:rPr>
              <a:t>Es handelt sich um eine </a:t>
            </a:r>
            <a:r>
              <a:rPr lang="en-US" altLang="en-US" sz="1200" i="1" dirty="0" err="1">
                <a:solidFill>
                  <a:srgbClr val="0000FF"/>
                </a:solidFill>
              </a:rPr>
              <a:t>dendritische </a:t>
            </a:r>
            <a:r>
              <a:rPr lang="en-US" altLang="en-US" sz="1200" i="1" dirty="0">
                <a:solidFill>
                  <a:srgbClr val="0000FF"/>
                </a:solidFill>
              </a:rPr>
              <a:t>Keratopathie, Haters</a:t>
            </a:r>
          </a:p>
        </p:txBody>
      </p:sp>
    </p:spTree>
    <p:extLst>
      <p:ext uri="{BB962C8B-B14F-4D97-AF65-F5344CB8AC3E}">
        <p14:creationId xmlns:p14="http://schemas.microsoft.com/office/powerpoint/2010/main" val="110360490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9A2C1-4EC9-4EA2-7323-A36F93DAD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89C60552-2342-99B4-3108-51BDCF1EED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9FD8BB94-AA47-EA1C-F792-6C8CED2F2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BF5C380-04E3-81A1-C4DF-0D4C7A15E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CAE3B4C-7028-43D5-0E14-5CD3BC6690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0000FF"/>
                </a:solidFill>
              </a:rPr>
              <a:t>--Kartenlinien</a:t>
            </a:r>
            <a:r>
              <a:rPr lang="en-US" altLang="en-US" sz="1200" dirty="0">
                <a:solidFill>
                  <a:srgbClr val="0000FF"/>
                </a:solidFill>
              </a:rPr>
              <a:t>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9B9B9B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C7A66B85-A9BF-A11D-2C5E-64526292B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05946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3"/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DD624225-A56B-41DA-BDAD-CF32223CA3B3}" type="slidenum">
              <a:rPr lang="en-US" altLang="en-US" sz="1000"/>
              <a:t>103</a:t>
            </a:fld>
            <a:endParaRPr lang="en-US" altLang="en-US" sz="1000"/>
          </a:p>
        </p:txBody>
      </p:sp>
      <p:pic>
        <p:nvPicPr>
          <p:cNvPr id="1843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9" t="20511" r="6491"/>
          <a:stretch>
            <a:fillRect/>
          </a:stretch>
        </p:blipFill>
        <p:spPr bwMode="auto">
          <a:xfrm>
            <a:off x="985838" y="881062"/>
            <a:ext cx="7267575" cy="482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995488" y="6138862"/>
            <a:ext cx="5248275" cy="2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 err="1"/>
              <a:t>Epitheliale</a:t>
            </a:r>
            <a:r>
              <a:rPr lang="en-US" altLang="en-US" sz="1200" b="1" dirty="0"/>
              <a:t> </a:t>
            </a:r>
            <a:r>
              <a:rPr lang="en-US" altLang="en-US" sz="1200" b="1" dirty="0" err="1"/>
              <a:t>Basalmembrandystrophie</a:t>
            </a:r>
            <a:r>
              <a:rPr lang="en-US" altLang="en-US" sz="1200" dirty="0"/>
              <a:t>. </a:t>
            </a:r>
            <a:r>
              <a:rPr lang="en-US" altLang="en-US" sz="1200" dirty="0" err="1"/>
              <a:t>Kartenlinien</a:t>
            </a:r>
            <a:endParaRPr lang="en-US" altLang="en-US" sz="1200" dirty="0"/>
          </a:p>
        </p:txBody>
      </p:sp>
      <p:sp>
        <p:nvSpPr>
          <p:cNvPr id="2" name="Text Box 5">
            <a:extLst>
              <a:ext uri="{FF2B5EF4-FFF2-40B4-BE49-F238E27FC236}">
                <a16:creationId xmlns:a16="http://schemas.microsoft.com/office/drawing/2014/main" id="{1B33A8AE-B8A6-DA0B-8EEC-B1BC27045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3031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--Kartenlinien: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0000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8A7CE35-F67E-45F6-BACE-EDE6C5320F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8031A5-030E-F272-4EE2-AD76B816B714}"/>
              </a:ext>
            </a:extLst>
          </p:cNvPr>
          <p:cNvSpPr txBox="1"/>
          <p:nvPr/>
        </p:nvSpPr>
        <p:spPr>
          <a:xfrm>
            <a:off x="2316254" y="4191000"/>
            <a:ext cx="3155031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Keine Frage – Bild von </a:t>
            </a:r>
            <a:r>
              <a:rPr lang="en-US" sz="1200" dirty="0"/>
              <a:t>Punkten/Zysten </a:t>
            </a:r>
            <a:r>
              <a:rPr lang="en-US" sz="1200" i="1" dirty="0"/>
              <a:t>auf der nächsten Folie</a:t>
            </a:r>
          </a:p>
        </p:txBody>
      </p:sp>
    </p:spTree>
    <p:extLst>
      <p:ext uri="{BB962C8B-B14F-4D97-AF65-F5344CB8AC3E}">
        <p14:creationId xmlns:p14="http://schemas.microsoft.com/office/powerpoint/2010/main" val="280188646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 txBox="1">
            <a:spLocks noGrp="1"/>
          </p:cNvSpPr>
          <p:nvPr/>
        </p:nvSpPr>
        <p:spPr bwMode="auto">
          <a:xfrm>
            <a:off x="7010400" y="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42CB5EC2-82AE-4864-B22A-F92D9C93B3FA}" type="slidenum">
              <a:rPr lang="en-US" altLang="en-US" sz="1000"/>
              <a:t>105</a:t>
            </a:fld>
            <a:endParaRPr lang="en-US" altLang="en-US" sz="1000"/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2163763" y="5986462"/>
            <a:ext cx="48164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/>
              <a:t>Epitheliale Basalmembrandystrophie</a:t>
            </a:r>
            <a:r>
              <a:rPr lang="en-US" altLang="en-US" sz="1200"/>
              <a:t>. Punkte</a:t>
            </a:r>
          </a:p>
        </p:txBody>
      </p:sp>
      <p:pic>
        <p:nvPicPr>
          <p:cNvPr id="2150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43037"/>
            <a:ext cx="4876800" cy="407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5">
            <a:extLst>
              <a:ext uri="{FF2B5EF4-FFF2-40B4-BE49-F238E27FC236}">
                <a16:creationId xmlns:a16="http://schemas.microsoft.com/office/drawing/2014/main" id="{A85AADAD-A7AA-DE1B-74C8-019BAB266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13275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2F5B6-7442-8C73-546A-869B9D8E8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9496166A-CFFB-ED9F-D3BF-B99613BAAB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DCF5C9FF-CB5A-6BB2-464D-F8409F4EB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F0041089-60CA-29B8-AE37-FF60DD426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FE606EA1-224D-9161-E5A7-87169CF1C7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--Kartenlinien: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Über welche Beschwerden klagen die Patienten?</a:t>
            </a: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2AF3BCE8-014E-9656-C849-E9F1C31E4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23936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--Kartenlinien: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In den meisten Fällen treten Symptome im Zusammenhang mit wiederkehrenden Epithelerosionen 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2A4BD7C-EB98-444F-BA81-CDF00BB5B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EFEA33-0D5D-E382-5110-409B75426D88}"/>
              </a:ext>
            </a:extLst>
          </p:cNvPr>
          <p:cNvSpPr/>
          <p:nvPr/>
        </p:nvSpPr>
        <p:spPr>
          <a:xfrm>
            <a:off x="4800600" y="4417903"/>
            <a:ext cx="2819400" cy="2286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64952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97EEE-2DFE-E045-6800-5C0610ED3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0EFB1F4C-BE93-7D2E-F58C-94BD51010D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8B202FB-B101-A57C-1287-5AB1AA168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F18E3A4-BCF1-A924-606D-5D47D3FB8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17239507-1BA5-5308-468D-65AEA0A82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--Kartenlinien: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In den meisten Fällen treten Symptome im Zusammenhang mit wiederkehrenden Epithelerosionen 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CF6B8C38-A679-E5AC-187C-725EBF8CB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35102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109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E1A9FC-815A-4CC4-9968-5607F1AF0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907047"/>
            <a:ext cx="4876800" cy="19082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Was sind die </a:t>
            </a:r>
            <a:r>
              <a:rPr lang="en-US" altLang="en-US" sz="1200" b="1" dirty="0">
                <a:solidFill>
                  <a:srgbClr val="0000FF"/>
                </a:solidFill>
              </a:rPr>
              <a:t>„6 F’s“ </a:t>
            </a:r>
            <a:r>
              <a:rPr lang="en-US" altLang="en-US" sz="1200" i="1" dirty="0">
                <a:solidFill>
                  <a:srgbClr val="0000FF"/>
                </a:solidFill>
              </a:rPr>
              <a:t>von EBMD?</a:t>
            </a: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--F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--F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accent5"/>
                </a:solidFill>
              </a:rPr>
              <a:t>--Fünf </a:t>
            </a:r>
            <a:r>
              <a:rPr lang="en-US" altLang="en-US" sz="1200" dirty="0">
                <a:solidFill>
                  <a:srgbClr val="0000FF"/>
                </a:solidFill>
              </a:rPr>
              <a:t>bis 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--F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b="1" dirty="0">
                <a:solidFill>
                  <a:srgbClr val="0000FF"/>
                </a:solidFill>
              </a:rPr>
              <a:t>--F </a:t>
            </a:r>
            <a:r>
              <a:rPr lang="en-US" altLang="en-US" sz="1200" dirty="0" err="1">
                <a:solidFill>
                  <a:schemeClr val="accent5"/>
                </a:solidFill>
              </a:rPr>
              <a:t>fibrilläres </a:t>
            </a:r>
            <a:r>
              <a:rPr lang="en-US" altLang="en-US" sz="1200" dirty="0">
                <a:solidFill>
                  <a:schemeClr val="accent5"/>
                </a:solidFill>
              </a:rPr>
              <a:t>Material sammelt sich unter der Basalmembran an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8F8B1F9A-EFE6-420B-9EFE-131E80918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742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DD175-531C-3A45-BE5E-2927903F2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">
            <a:extLst>
              <a:ext uri="{FF2B5EF4-FFF2-40B4-BE49-F238E27FC236}">
                <a16:creationId xmlns:a16="http://schemas.microsoft.com/office/drawing/2014/main" id="{358C5B1A-BEA5-F7A9-B678-9DEF22BF76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77084E8-95C4-4700-D1CA-67C8EAB5CE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Dendritiforme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03D7AC29-837F-114C-FA76-C550322D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9C6BC36-F780-6B09-680A-EF0292E95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,</a:t>
            </a:r>
            <a:endParaRPr lang="en-US" altLang="en-US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D06C08-B260-BF5E-6446-23B5BFDD49AD}"/>
              </a:ext>
            </a:extLst>
          </p:cNvPr>
          <p:cNvSpPr txBox="1"/>
          <p:nvPr/>
        </p:nvSpPr>
        <p:spPr>
          <a:xfrm>
            <a:off x="2209800" y="641866"/>
            <a:ext cx="6477000" cy="76431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200" dirty="0">
                <a:solidFill>
                  <a:srgbClr val="0000FF"/>
                </a:solidFill>
                <a:latin typeface="Arial" charset="0"/>
              </a:rPr>
              <a:t>Die Dendriten der herpetischen </a:t>
            </a:r>
            <a:r>
              <a:rPr lang="de-DE" sz="1200" dirty="0" err="1">
                <a:solidFill>
                  <a:srgbClr val="0000FF"/>
                </a:solidFill>
                <a:latin typeface="Arial" charset="0"/>
              </a:rPr>
              <a:t>Epitheliopathie</a:t>
            </a:r>
            <a:r>
              <a:rPr lang="de-DE" sz="1200" dirty="0">
                <a:solidFill>
                  <a:srgbClr val="0000FF"/>
                </a:solidFill>
                <a:latin typeface="Arial" charset="0"/>
              </a:rPr>
              <a:t> färben sich auf besondere Weise: Das Epithel an den Rändern der Dendriten färbt </a:t>
            </a:r>
            <a:r>
              <a:rPr lang="en-US" sz="1200" dirty="0" err="1">
                <a:solidFill>
                  <a:srgbClr val="0000FF"/>
                </a:solidFill>
                <a:latin typeface="Arial" charset="0"/>
              </a:rPr>
              <a:t>sich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 mit </a:t>
            </a:r>
            <a:r>
              <a:rPr lang="en-US" sz="12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1200" b="1" dirty="0" err="1">
                <a:solidFill>
                  <a:srgbClr val="FF0066"/>
                </a:solidFill>
                <a:latin typeface="Arial" charset="0"/>
              </a:rPr>
              <a:t>Rosenbengal</a:t>
            </a:r>
            <a:r>
              <a:rPr lang="en-US" sz="12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, während die Basis der Dendriten mit </a:t>
            </a:r>
            <a:r>
              <a:rPr lang="en-US" sz="1200" b="1" dirty="0">
                <a:solidFill>
                  <a:srgbClr val="008000"/>
                </a:solidFill>
                <a:latin typeface="Arial" charset="0"/>
              </a:rPr>
              <a:t>Fluorescein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 färbt. </a:t>
            </a:r>
            <a:r>
              <a:rPr lang="en-US" sz="1200" dirty="0">
                <a:latin typeface="Arial" charset="0"/>
              </a:rPr>
              <a:t>Es ist wichtig zu beachten, dass die Dendriten, die mit diesen anderen Erkrankungen assoziiert sind, sich im Allgemeinen nicht auf dieselbe Weise färben.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8B29EA9-289E-42F2-7D97-51D2D785370C}"/>
              </a:ext>
            </a:extLst>
          </p:cNvPr>
          <p:cNvSpPr/>
          <p:nvPr/>
        </p:nvSpPr>
        <p:spPr>
          <a:xfrm>
            <a:off x="1066800" y="1524000"/>
            <a:ext cx="1010716" cy="544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933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DF1E1-449A-172C-4EDC-38BE442CA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9C9BFCDE-7B4A-503D-AE43-795B61F397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903C6F9-14B0-F475-E38D-CE907BEFE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110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AA6E043-7D81-B252-6B47-1A97674EC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189586-8ECA-0D9D-1AA8-F5DBD35E7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907047"/>
            <a:ext cx="4876800" cy="13183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Was sind die </a:t>
            </a:r>
            <a:r>
              <a:rPr lang="en-US" altLang="en-US" sz="1200" b="1" dirty="0">
                <a:solidFill>
                  <a:srgbClr val="0000FF"/>
                </a:solidFill>
              </a:rPr>
              <a:t>„6 F’s“ </a:t>
            </a:r>
            <a:r>
              <a:rPr lang="en-US" altLang="en-US" sz="1200" i="1" dirty="0">
                <a:solidFill>
                  <a:srgbClr val="0000FF"/>
                </a:solidFill>
              </a:rPr>
              <a:t>von EBMD?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r>
              <a:rPr lang="en-US" altLang="en-US" sz="1200" dirty="0">
                <a:solidFill>
                  <a:srgbClr val="0000FF"/>
                </a:solidFill>
              </a:rPr>
              <a:t>rauen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r>
              <a:rPr lang="en-US" altLang="en-US" sz="1200" dirty="0">
                <a:solidFill>
                  <a:srgbClr val="0000FF"/>
                </a:solidFill>
              </a:rPr>
              <a:t>ünfzigjährige und Ältere (in der Regel)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r>
              <a:rPr lang="en-US" altLang="en-US" sz="1200" dirty="0">
                <a:solidFill>
                  <a:srgbClr val="0000FF"/>
                </a:solidFill>
              </a:rPr>
              <a:t>ünf bis 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r>
              <a:rPr lang="en-US" altLang="en-US" sz="1200" dirty="0">
                <a:solidFill>
                  <a:srgbClr val="0000FF"/>
                </a:solidFill>
              </a:rPr>
              <a:t>ünfzehn Prozent der Bevölkerung sind betroffen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r>
              <a:rPr lang="en-US" altLang="en-US" sz="1200" dirty="0">
                <a:solidFill>
                  <a:srgbClr val="0000FF"/>
                </a:solidFill>
              </a:rPr>
              <a:t>ünfzig Prozent der Patienten, die an REE leiden, weisen diese Erkrankung auf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>
                <a:solidFill>
                  <a:srgbClr val="0000FF"/>
                </a:solidFill>
              </a:rPr>
              <a:t>F</a:t>
            </a:r>
            <a:r>
              <a:rPr lang="en-US" altLang="en-US" sz="1200" dirty="0">
                <a:solidFill>
                  <a:srgbClr val="0000FF"/>
                </a:solidFill>
              </a:rPr>
              <a:t>ibrilläres Material sammelt sich unter der Basalmembran an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EAFB87CA-D221-BBF8-F21C-260554E7F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1189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HSV?</a:t>
            </a:r>
          </a:p>
          <a:p>
            <a:pPr lvl="1" eaLnBrk="1" hangingPunct="1"/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Topische Medikamente?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EBV?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Tragen von weichen Kontaktlinsen?</a:t>
            </a:r>
          </a:p>
          <a:p>
            <a:pPr lvl="1" eaLnBrk="1" hangingPunct="1"/>
            <a:endParaRPr lang="en-US" altLang="en-US" i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HZO?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Adenovirus?</a:t>
            </a:r>
          </a:p>
          <a:p>
            <a:pPr lvl="1" eaLnBrk="1" hangingPunct="1"/>
            <a:r>
              <a:rPr lang="en-US" alt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EBMD?</a:t>
            </a:r>
          </a:p>
          <a:p>
            <a:pPr lvl="1" eaLnBrk="1" hangingPunct="1"/>
            <a:r>
              <a:rPr lang="en-US" altLang="en-US" sz="1200" i="1" dirty="0">
                <a:solidFill>
                  <a:srgbClr val="0000FF"/>
                </a:solidFill>
              </a:rPr>
              <a:t>Subepitheliale Ablagerungen?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111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E1BF88-F899-4E91-B9E3-A473A6DE0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054" y="907010"/>
            <a:ext cx="6006946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/>
                </a:solidFill>
              </a:rPr>
              <a:t>Die Stärke des Zusammenhangs mit </a:t>
            </a:r>
            <a:r>
              <a:rPr lang="en-US" altLang="en-US" sz="1200" i="1" dirty="0" err="1">
                <a:solidFill>
                  <a:schemeClr val="bg1"/>
                </a:solidFill>
              </a:rPr>
              <a:t>dendritiformen </a:t>
            </a:r>
            <a:r>
              <a:rPr lang="en-US" altLang="en-US" sz="1200" i="1" dirty="0">
                <a:solidFill>
                  <a:schemeClr val="bg1"/>
                </a:solidFill>
              </a:rPr>
              <a:t>Läsionen ist nicht bei allen diesen Erkrankungen gleich. Bei welchen drei Erkrankungen ist der Zusammenhang besonders </a:t>
            </a:r>
            <a:r>
              <a:rPr lang="en-US" altLang="en-US" sz="1200" b="1" dirty="0">
                <a:solidFill>
                  <a:schemeClr val="bg1"/>
                </a:solidFill>
              </a:rPr>
              <a:t>schwach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04F4BF93-7C7F-4C06-9784-9628F3904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36933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rgbClr val="0000FF"/>
                </a:solidFill>
              </a:rPr>
              <a:t>Es ist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dendritiforme </a:t>
            </a:r>
            <a:r>
              <a:rPr lang="en-US" altLang="en-US" sz="1200" i="1" dirty="0">
                <a:solidFill>
                  <a:srgbClr val="0000FF"/>
                </a:solidFill>
              </a:rPr>
              <a:t>Keratopathie, Haters</a:t>
            </a:r>
          </a:p>
        </p:txBody>
      </p:sp>
    </p:spTree>
    <p:extLst>
      <p:ext uri="{BB962C8B-B14F-4D97-AF65-F5344CB8AC3E}">
        <p14:creationId xmlns:p14="http://schemas.microsoft.com/office/powerpoint/2010/main" val="247266244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112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BC2396-7AFD-4E00-B51D-7E60CBE30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7054" y="906889"/>
            <a:ext cx="6006946" cy="83099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chemeClr val="bg1"/>
                </a:solidFill>
              </a:rPr>
              <a:t>Die Stärke des Zusammenhangs mit </a:t>
            </a:r>
            <a:r>
              <a:rPr lang="en-US" altLang="en-US" sz="1200" i="1" dirty="0" err="1">
                <a:solidFill>
                  <a:schemeClr val="bg1"/>
                </a:solidFill>
              </a:rPr>
              <a:t>dendritiformen </a:t>
            </a:r>
            <a:r>
              <a:rPr lang="en-US" altLang="en-US" sz="1200" i="1" dirty="0">
                <a:solidFill>
                  <a:schemeClr val="bg1"/>
                </a:solidFill>
              </a:rPr>
              <a:t>Läsionen ist nicht bei allen diesen Erkrankungen gleich. Bei welchen drei Erkrankungen ist der Zusammenhang besonders </a:t>
            </a:r>
            <a:r>
              <a:rPr lang="en-US" altLang="en-US" sz="1200" b="1" dirty="0">
                <a:solidFill>
                  <a:schemeClr val="bg1"/>
                </a:solidFill>
              </a:rPr>
              <a:t>schwach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88283D5-1855-4CC6-8955-577138B98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369332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en-US" altLang="en-US" sz="1200" i="1" dirty="0">
                <a:solidFill>
                  <a:srgbClr val="0000FF"/>
                </a:solidFill>
              </a:rPr>
              <a:t>Es ist die </a:t>
            </a:r>
            <a:r>
              <a:rPr lang="en-US" altLang="en-US" sz="1200" i="1" dirty="0" err="1">
                <a:solidFill>
                  <a:srgbClr val="0000FF"/>
                </a:solidFill>
              </a:rPr>
              <a:t>dendritiforme </a:t>
            </a:r>
            <a:r>
              <a:rPr lang="en-US" altLang="en-US" sz="1200" i="1" dirty="0">
                <a:solidFill>
                  <a:srgbClr val="0000FF"/>
                </a:solidFill>
              </a:rPr>
              <a:t>Keratopathie, Haters</a:t>
            </a:r>
          </a:p>
        </p:txBody>
      </p:sp>
    </p:spTree>
    <p:extLst>
      <p:ext uri="{BB962C8B-B14F-4D97-AF65-F5344CB8AC3E}">
        <p14:creationId xmlns:p14="http://schemas.microsoft.com/office/powerpoint/2010/main" val="2068301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F4452CD-426E-47EB-AAD9-A7F314D8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Endkolben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auf, während dies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bei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Akanthamöben-Dendriten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nicht der Fall ist. Achten Sie darauf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jede dendritische Keratitis sorgfältig auf das Vorhandensein bzw. Fehlen von 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Endkolben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zu untersuchen!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mit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Der Patient mit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weniger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Warum 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C55B3E22-CBC7-42F6-8771-CD3D8B2F9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988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F4452CD-426E-47EB-AAD9-A7F314D8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jede dendritische Keratitis sorgfältig auf das Vorhandensein bzw. Fehlen von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Endkolben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zu untersuchen!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mit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Der Patient mit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weniger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Warum 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aufweist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C4DE5DE-58D1-4088-B159-1FD30569F98F}"/>
              </a:ext>
            </a:extLst>
          </p:cNvPr>
          <p:cNvSpPr/>
          <p:nvPr/>
        </p:nvSpPr>
        <p:spPr>
          <a:xfrm>
            <a:off x="5486398" y="3429000"/>
            <a:ext cx="1752601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D5EFA485-188F-49BF-A457-BA8678F47A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9077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3A81-5A77-84FD-EFD6-272D012E86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A05C27EE-9DCA-8ED8-8D8B-F716A548EA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0CF747A5-8082-1E90-7FE2-E472ADDD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B6F1263-A9A1-5BE2-AD3D-669CE4E06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D620E2C3-FA74-0DAC-830A-CE18DD00E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, jede dendritische Keratitis sorgfältig auf das Vorhandensein bzw. Fehlen von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Endkolben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zu untersuchen!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mit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Der Patient mit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weniger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Warum 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1040FF9C-C578-1FC7-BD4F-4AA469111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413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624BDF-610E-8EF6-AB23-A6418F65B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86A158ED-EDB7-4C9F-9977-2EDAA90AA47C}" type="slidenum">
              <a:rPr lang="en-US" altLang="en-US" smtClean="0"/>
              <a:t>15</a:t>
            </a:fld>
            <a:endParaRPr lang="en-US" altLang="en-US"/>
          </a:p>
        </p:txBody>
      </p:sp>
      <p:pic>
        <p:nvPicPr>
          <p:cNvPr id="2050" name="Picture 2" descr="Case 1) Fluorescein staining of corneal pseudodendrite | Download  Scientific Diagram">
            <a:extLst>
              <a:ext uri="{FF2B5EF4-FFF2-40B4-BE49-F238E27FC236}">
                <a16:creationId xmlns:a16="http://schemas.microsoft.com/office/drawing/2014/main" id="{8D2D0797-E2E1-302F-D43B-D90D92ADC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88816"/>
            <a:ext cx="4381500" cy="328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5">
            <a:extLst>
              <a:ext uri="{FF2B5EF4-FFF2-40B4-BE49-F238E27FC236}">
                <a16:creationId xmlns:a16="http://schemas.microsoft.com/office/drawing/2014/main" id="{70B03925-95C9-D10B-CE69-B70ECB149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9B45CC-3975-5247-28B8-139CE80FC9FE}"/>
              </a:ext>
            </a:extLst>
          </p:cNvPr>
          <p:cNvSpPr txBox="1"/>
          <p:nvPr/>
        </p:nvSpPr>
        <p:spPr>
          <a:xfrm>
            <a:off x="2261078" y="6031468"/>
            <a:ext cx="4621843" cy="210314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 err="1"/>
              <a:t>Pseudodendriten</a:t>
            </a:r>
            <a:r>
              <a:rPr lang="en-US" sz="1200" dirty="0"/>
              <a:t> bei der </a:t>
            </a:r>
            <a:r>
              <a:rPr lang="en-US" sz="1200" dirty="0" err="1"/>
              <a:t>Akanthamöben</a:t>
            </a:r>
            <a:r>
              <a:rPr lang="en-US" sz="1200" dirty="0"/>
              <a:t>-Keratitis</a:t>
            </a:r>
          </a:p>
        </p:txBody>
      </p:sp>
      <p:pic>
        <p:nvPicPr>
          <p:cNvPr id="2052" name="Picture 4" descr="Acanthamoeba epithelial keratitis pseudodendrite ">
            <a:extLst>
              <a:ext uri="{FF2B5EF4-FFF2-40B4-BE49-F238E27FC236}">
                <a16:creationId xmlns:a16="http://schemas.microsoft.com/office/drawing/2014/main" id="{7294D39C-5978-84E0-CD60-35D093D923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757" y="1784334"/>
            <a:ext cx="3933229" cy="3280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8847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3E5FF-2758-00BC-F9B1-4256F1E46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41E78745-AEBA-87F3-1C1E-BC4F071D5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4683B99C-9322-6E86-4370-F6BF2B594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47F76A2-09A4-7AB8-821A-DF78AFFD5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A888D6C1-ED56-06F8-2159-9A55595FB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/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/>
              <a:t>, jede dendritische Keratitis sorgfältig auf das Vorhandensein bzw. Fehlen von </a:t>
            </a:r>
            <a:r>
              <a:rPr lang="en-US" altLang="en-US" sz="1200" dirty="0" err="1"/>
              <a:t>Endkolben</a:t>
            </a:r>
            <a:r>
              <a:rPr lang="en-US" altLang="en-US" sz="1200" dirty="0"/>
              <a:t> zu untersuchen!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mit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Der Patient mit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weniger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Warum 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00445B0E-D505-DD6A-E941-D6E69C750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677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F4452CD-426E-47EB-AAD9-A7F314D8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/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/>
              <a:t>, jede dendritische Keratitis sorgfältig auf das Vorhandensein bzw. Fehlen von </a:t>
            </a:r>
            <a:r>
              <a:rPr lang="en-US" altLang="en-US" sz="1200" dirty="0" err="1"/>
              <a:t>Endkolben</a:t>
            </a:r>
            <a:r>
              <a:rPr lang="en-US" altLang="en-US" sz="1200" dirty="0"/>
              <a:t> zu untersuchen!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von der eines Patienten mit HSV-Keratitis?</a:t>
            </a:r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Der Patient mit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einer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weniger </a:t>
            </a:r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Warum 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3AB5A48-7FE1-4881-A9CF-FE6DE54C1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3292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F4452CD-426E-47EB-AAD9-A7F314D8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/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/>
              <a:t>, jede dendritische Keratitis sorgfältig auf das Vorhandensein bzw. Fehlen von </a:t>
            </a:r>
            <a:r>
              <a:rPr lang="en-US" altLang="en-US" sz="1200" dirty="0" err="1"/>
              <a:t>Endkolben</a:t>
            </a:r>
            <a:r>
              <a:rPr lang="en-US" altLang="en-US" sz="1200" dirty="0"/>
              <a:t> zu untersuchen!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Der Patient mit </a:t>
            </a:r>
            <a:r>
              <a:rPr lang="en-US" altLang="en-US" sz="1200" dirty="0" err="1">
                <a:solidFill>
                  <a:srgbClr val="0000FF"/>
                </a:solidFill>
              </a:rPr>
              <a:t>einer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rgbClr val="0000FF"/>
                </a:solidFill>
              </a:rPr>
              <a:t>weniger </a:t>
            </a:r>
            <a:r>
              <a:rPr lang="en-US" altLang="en-US" sz="1200" dirty="0">
                <a:solidFill>
                  <a:srgbClr val="0000FF"/>
                </a:solidFill>
              </a:rPr>
              <a:t>Schmerzen hat, als man angesichts des Aussehens der Hornhaut erwarten würde.</a:t>
            </a:r>
            <a:endParaRPr lang="en-US" altLang="en-US" sz="14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Warum ist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eine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en-US" altLang="en-US" sz="1200" i="1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Akanthamöben</a:t>
            </a:r>
            <a:r>
              <a:rPr lang="en-US" altLang="en-US" sz="1200" i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AA2220E9-6752-45A7-9C96-9367F33A8D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99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19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F4452CD-426E-47EB-AAD9-A7F314D8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/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/>
              <a:t>, jede dendritische Keratitis sorgfältig auf das Vorhandensein bzw. Fehlen von </a:t>
            </a:r>
            <a:r>
              <a:rPr lang="en-US" altLang="en-US" sz="1200" dirty="0" err="1"/>
              <a:t>Endkolben</a:t>
            </a:r>
            <a:r>
              <a:rPr lang="en-US" altLang="en-US" sz="1200" dirty="0"/>
              <a:t> zu untersuchen!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Der Patient mit </a:t>
            </a:r>
            <a:r>
              <a:rPr lang="en-US" altLang="en-US" sz="1200" dirty="0" err="1">
                <a:solidFill>
                  <a:srgbClr val="0000FF"/>
                </a:solidFill>
              </a:rPr>
              <a:t>einer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rgbClr val="0000FF"/>
                </a:solidFill>
              </a:rPr>
              <a:t>weniger </a:t>
            </a:r>
            <a:r>
              <a:rPr lang="en-US" altLang="en-US" sz="1200" dirty="0">
                <a:solidFill>
                  <a:srgbClr val="0000FF"/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Warum 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so schmerzhaft?</a:t>
            </a:r>
            <a:endParaRPr lang="en-US" altLang="en-US" sz="1400" i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445C7BE2-0CE6-4674-B94E-F0A34C1E6B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898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27679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H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S,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H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 </a:t>
            </a:r>
            <a:r>
              <a:rPr lang="en-US" altLang="en-US" sz="1200" dirty="0">
                <a:solidFill>
                  <a:srgbClr val="FFFF99"/>
                </a:solidFill>
              </a:rPr>
              <a:t>Sub-epi-</a:t>
            </a:r>
            <a:r>
              <a:rPr lang="en-US" altLang="en-US" sz="1200" dirty="0" err="1">
                <a:solidFill>
                  <a:srgbClr val="FFFF99"/>
                </a:solidFill>
              </a:rPr>
              <a:t>Ablagerungen</a:t>
            </a:r>
            <a:endParaRPr lang="en-US" altLang="en-US" sz="1200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07EE0B96-D978-4964-BD5E-5A964D3F90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356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FF4452CD-426E-47EB-AAD9-A7F314D84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/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/>
              <a:t>, jede dendritische Keratitis sorgfältig auf das Vorhandensein bzw. Fehlen von </a:t>
            </a:r>
            <a:r>
              <a:rPr lang="en-US" altLang="en-US" sz="1200" dirty="0" err="1"/>
              <a:t>Endkolben</a:t>
            </a:r>
            <a:r>
              <a:rPr lang="en-US" altLang="en-US" sz="1200" dirty="0"/>
              <a:t> zu untersuchen!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Der Patient mit </a:t>
            </a:r>
            <a:r>
              <a:rPr lang="en-US" altLang="en-US" sz="1200" dirty="0" err="1">
                <a:solidFill>
                  <a:srgbClr val="0000FF"/>
                </a:solidFill>
              </a:rPr>
              <a:t>einer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rgbClr val="0000FF"/>
                </a:solidFill>
              </a:rPr>
              <a:t>weniger </a:t>
            </a:r>
            <a:r>
              <a:rPr lang="en-US" altLang="en-US" sz="1200" dirty="0">
                <a:solidFill>
                  <a:srgbClr val="0000FF"/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Warum 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04E941F-B0AF-40CB-A40E-C3EA4B85C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1E9996-7BB7-5F1B-46E8-16A046911D70}"/>
              </a:ext>
            </a:extLst>
          </p:cNvPr>
          <p:cNvSpPr/>
          <p:nvPr/>
        </p:nvSpPr>
        <p:spPr>
          <a:xfrm>
            <a:off x="3124200" y="5513989"/>
            <a:ext cx="1447800" cy="211667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</p:spTree>
    <p:extLst>
      <p:ext uri="{BB962C8B-B14F-4D97-AF65-F5344CB8AC3E}">
        <p14:creationId xmlns:p14="http://schemas.microsoft.com/office/powerpoint/2010/main" val="2599279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1D408-DAB1-768E-DEC9-B451B2630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3BF65F5E-D09F-C6D5-2FEB-1783EE7421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C74C3EF9-8030-BAC7-E246-E621FE3E6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3F2ADEE7-37D3-A0AC-401A-D3F5B660B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43D9744B-DF47-9EAE-9840-06371DB6D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2122" y="3048000"/>
            <a:ext cx="7563678" cy="26776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Inwiefern unterscheiden sich die Dendriten der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wesentlich von denen der HSV-Keratitis?</a:t>
            </a:r>
          </a:p>
          <a:p>
            <a:pPr eaLnBrk="1" hangingPunct="1"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HSV-Dendriten weisen in der Regel  </a:t>
            </a:r>
            <a:r>
              <a:rPr lang="en-US" altLang="en-US" sz="1200" dirty="0" err="1">
                <a:solidFill>
                  <a:srgbClr val="0000FF"/>
                </a:solidFill>
              </a:rPr>
              <a:t>Endkolben</a:t>
            </a:r>
            <a:r>
              <a:rPr lang="en-US" altLang="en-US" sz="1200" dirty="0">
                <a:solidFill>
                  <a:srgbClr val="0000FF"/>
                </a:solidFill>
              </a:rPr>
              <a:t> auf, während dies </a:t>
            </a:r>
            <a:r>
              <a:rPr lang="en-US" altLang="en-US" sz="1200" dirty="0" err="1">
                <a:solidFill>
                  <a:srgbClr val="0000FF"/>
                </a:solidFill>
              </a:rPr>
              <a:t>bei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 err="1">
                <a:solidFill>
                  <a:srgbClr val="0000FF"/>
                </a:solidFill>
              </a:rPr>
              <a:t>-Dendriten</a:t>
            </a:r>
            <a:r>
              <a:rPr lang="en-US" altLang="en-US" sz="1200" dirty="0">
                <a:solidFill>
                  <a:srgbClr val="0000FF"/>
                </a:solidFill>
              </a:rPr>
              <a:t> nicht der Fall ist. </a:t>
            </a:r>
            <a:r>
              <a:rPr lang="en-US" altLang="en-US" sz="1200" dirty="0"/>
              <a:t>Achten Sie darauf</a:t>
            </a:r>
          </a:p>
          <a:p>
            <a:pPr eaLnBrk="1" hangingPunct="1">
              <a:defRPr/>
            </a:pPr>
            <a:r>
              <a:rPr lang="en-US" altLang="en-US" sz="1200" dirty="0"/>
              <a:t>, jede dendritische Keratitis sorgfältig auf das Vorhandensein bzw. Fehlen von </a:t>
            </a:r>
            <a:r>
              <a:rPr lang="en-US" altLang="en-US" sz="1200" dirty="0" err="1"/>
              <a:t>Endkolben</a:t>
            </a:r>
            <a:r>
              <a:rPr lang="en-US" altLang="en-US" sz="1200" dirty="0"/>
              <a:t> zu untersuchen!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Inwiefern unterscheidet sich die Hauptbeschwerde eines Patienten </a:t>
            </a:r>
            <a:r>
              <a:rPr lang="en-US" altLang="en-US" sz="1200" i="1" dirty="0" err="1">
                <a:solidFill>
                  <a:srgbClr val="0000FF"/>
                </a:solidFill>
              </a:rPr>
              <a:t>mit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von der eines Patienten mit HSV-Keratitis?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Der Patient mit </a:t>
            </a:r>
            <a:r>
              <a:rPr lang="en-US" altLang="en-US" sz="1200" dirty="0" err="1">
                <a:solidFill>
                  <a:srgbClr val="0000FF"/>
                </a:solidFill>
              </a:rPr>
              <a:t>einer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-Keratitis klagt über Schmerzen, die im Verhältnis zum klinischen Bild unverhältnismäßig stark erscheinen, während der Patient mit einer HSV-Keratitis </a:t>
            </a:r>
            <a:r>
              <a:rPr lang="en-US" altLang="en-US" sz="1200" b="1" dirty="0">
                <a:solidFill>
                  <a:srgbClr val="0000FF"/>
                </a:solidFill>
              </a:rPr>
              <a:t>weniger </a:t>
            </a:r>
            <a:r>
              <a:rPr lang="en-US" altLang="en-US" sz="1200" dirty="0">
                <a:solidFill>
                  <a:srgbClr val="0000FF"/>
                </a:solidFill>
              </a:rPr>
              <a:t>Schmerzen hat, als man angesichts des Aussehens der Hornhaut erwarten würde.</a:t>
            </a:r>
          </a:p>
          <a:p>
            <a:pPr eaLnBrk="1" hangingPunct="1"/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Warum ist </a:t>
            </a:r>
            <a:r>
              <a:rPr lang="en-US" altLang="en-US" sz="1200" i="1" dirty="0" err="1">
                <a:solidFill>
                  <a:srgbClr val="0000FF"/>
                </a:solidFill>
              </a:rPr>
              <a:t>eine</a:t>
            </a:r>
            <a:r>
              <a:rPr lang="en-US" altLang="en-US" sz="1200" i="1" dirty="0">
                <a:solidFill>
                  <a:srgbClr val="0000FF"/>
                </a:solidFill>
              </a:rPr>
              <a:t> </a:t>
            </a:r>
            <a:r>
              <a:rPr lang="en-US" altLang="en-US" sz="1200" i="1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i="1" dirty="0">
                <a:solidFill>
                  <a:srgbClr val="0000FF"/>
                </a:solidFill>
              </a:rPr>
              <a:t>-Keratitis so schmerzhaft?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Weil der Erreger eine Neigung zur perineuralen Invasion hat</a:t>
            </a:r>
            <a:endParaRPr lang="en-US" altLang="en-US" sz="1400" b="1" dirty="0">
              <a:solidFill>
                <a:srgbClr val="0000FF"/>
              </a:solidFill>
            </a:endParaRP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22382B92-685A-0E82-3885-6CE53F118B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6423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958DF20-63E7-4C74-9839-A2EE926DA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1" y="3242469"/>
            <a:ext cx="7610475" cy="579646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200" i="1" dirty="0">
                <a:solidFill>
                  <a:srgbClr val="0000FF"/>
                </a:solidFill>
              </a:rPr>
              <a:t>Welche beiden Medikamentenklassen verursachen besonders häufig eine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Keratitis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r>
              <a:rPr lang="de-DE" altLang="en-US" sz="1200" dirty="0">
                <a:solidFill>
                  <a:schemeClr val="accent3">
                    <a:lumMod val="65000"/>
                  </a:schemeClr>
                </a:solidFill>
              </a:rPr>
              <a:t>Diese Klasse gehört zu den </a:t>
            </a:r>
            <a:r>
              <a:rPr lang="de-DE" altLang="en-US" sz="1200" dirty="0" err="1">
                <a:solidFill>
                  <a:schemeClr val="accent3">
                    <a:lumMod val="65000"/>
                  </a:schemeClr>
                </a:solidFill>
              </a:rPr>
              <a:t>Antiinfektiva</a:t>
            </a:r>
            <a:r>
              <a:rPr lang="en-US" altLang="en-US" sz="1200" dirty="0">
                <a:solidFill>
                  <a:schemeClr val="accent3">
                    <a:lumMod val="65000"/>
                  </a:schemeClr>
                </a:solidFill>
              </a:rPr>
              <a:t>: </a:t>
            </a:r>
            <a:r>
              <a:rPr lang="en-US" altLang="en-US" sz="1200" b="1" dirty="0">
                <a:solidFill>
                  <a:schemeClr val="accent3">
                    <a:lumMod val="65000"/>
                  </a:schemeClr>
                </a:solidFill>
              </a:rPr>
              <a:t>Antivirale Mittel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r>
              <a:rPr lang="en-US" altLang="en-US" sz="1200" dirty="0">
                <a:solidFill>
                  <a:schemeClr val="accent3">
                    <a:lumMod val="65000"/>
                  </a:schemeClr>
                </a:solidFill>
              </a:rPr>
              <a:t>Diese Klasse ist ein Augenblutdrucksenker: </a:t>
            </a:r>
            <a:r>
              <a:rPr lang="en-US" altLang="en-US" sz="1200" b="1" dirty="0">
                <a:solidFill>
                  <a:schemeClr val="accent3">
                    <a:lumMod val="65000"/>
                  </a:schemeClr>
                </a:solidFill>
              </a:rPr>
              <a:t>Betablocker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25EAE51A-31A3-4529-BC51-7E398EBF6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38C5E6A-C070-5B7D-4B19-6768914BF8DE}"/>
              </a:ext>
            </a:extLst>
          </p:cNvPr>
          <p:cNvSpPr txBox="1"/>
          <p:nvPr/>
        </p:nvSpPr>
        <p:spPr>
          <a:xfrm>
            <a:off x="3422441" y="3604721"/>
            <a:ext cx="1301959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Hinweis folgt</a:t>
            </a:r>
          </a:p>
        </p:txBody>
      </p:sp>
    </p:spTree>
    <p:extLst>
      <p:ext uri="{BB962C8B-B14F-4D97-AF65-F5344CB8AC3E}">
        <p14:creationId xmlns:p14="http://schemas.microsoft.com/office/powerpoint/2010/main" val="3475739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958DF20-63E7-4C74-9839-A2EE926DA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1" y="3242469"/>
            <a:ext cx="7610475" cy="579646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Welche beiden Medikamentenklassen verursachen besonders häufig eine </a:t>
            </a:r>
            <a:r>
              <a:rPr lang="en-US" altLang="en-US" sz="1200" i="1" dirty="0" err="1">
                <a:solidFill>
                  <a:srgbClr val="0000FF"/>
                </a:solidFill>
              </a:rPr>
              <a:t>dendritiforme </a:t>
            </a:r>
            <a:r>
              <a:rPr lang="en-US" altLang="en-US" sz="1200" i="1" dirty="0">
                <a:solidFill>
                  <a:srgbClr val="0000FF"/>
                </a:solidFill>
              </a:rPr>
              <a:t>Keratitis?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de-DE" altLang="en-US" sz="1200" dirty="0">
                <a:solidFill>
                  <a:srgbClr val="0000FF"/>
                </a:solidFill>
              </a:rPr>
              <a:t>Diese Klasse gehört zu den </a:t>
            </a:r>
            <a:r>
              <a:rPr lang="de-DE" altLang="en-US" sz="1200" dirty="0" err="1">
                <a:solidFill>
                  <a:srgbClr val="0000FF"/>
                </a:solidFill>
              </a:rPr>
              <a:t>Antiinfektiva</a:t>
            </a:r>
            <a:r>
              <a:rPr lang="en-US" altLang="en-US" sz="1200" dirty="0">
                <a:solidFill>
                  <a:srgbClr val="0000FF"/>
                </a:solidFill>
              </a:rPr>
              <a:t>: 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endParaRPr lang="en-US" altLang="en-US" sz="1600" b="1" dirty="0">
              <a:solidFill>
                <a:schemeClr val="bg1"/>
              </a:solidFill>
            </a:endParaRP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--Diese Klasse ist ein Augenblutdrucksenker: 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CDD58A81-248E-4BC0-BA90-A4D116D11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789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958DF20-63E7-4C74-9839-A2EE926DA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1" y="3242469"/>
            <a:ext cx="7610475" cy="579646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200" i="1" dirty="0">
                <a:solidFill>
                  <a:srgbClr val="0000FF"/>
                </a:solidFill>
              </a:rPr>
              <a:t>Welche beiden Medikamentenklassen verursachen besonders häufig eine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Keratitis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de-DE" altLang="en-US" sz="1200" dirty="0">
                <a:solidFill>
                  <a:srgbClr val="0000FF"/>
                </a:solidFill>
              </a:rPr>
              <a:t>Diese Klasse gehört zu den </a:t>
            </a:r>
            <a:r>
              <a:rPr lang="de-DE" altLang="en-US" sz="1200" dirty="0" err="1">
                <a:solidFill>
                  <a:srgbClr val="0000FF"/>
                </a:solidFill>
              </a:rPr>
              <a:t>Antiinfektiva</a:t>
            </a:r>
            <a:r>
              <a:rPr lang="en-US" altLang="en-US" sz="1200" dirty="0">
                <a:solidFill>
                  <a:srgbClr val="0000FF"/>
                </a:solidFill>
              </a:rPr>
              <a:t>: </a:t>
            </a:r>
            <a:r>
              <a:rPr lang="en-US" altLang="en-US" sz="1200" b="1" dirty="0">
                <a:solidFill>
                  <a:schemeClr val="bg1"/>
                </a:solidFill>
              </a:rPr>
              <a:t>Antivirale Mittel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--Diese Klasse ist ein Augenblutdrucksenker: </a:t>
            </a:r>
            <a:r>
              <a:rPr lang="en-US" altLang="en-US" sz="1200" b="1" dirty="0"/>
              <a:t>Betablocker*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07F30F56-AD70-43E0-95B7-2070D6B6E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70A38-C2AA-C451-B135-BFD54FB6EFF2}"/>
              </a:ext>
            </a:extLst>
          </p:cNvPr>
          <p:cNvSpPr txBox="1"/>
          <p:nvPr/>
        </p:nvSpPr>
        <p:spPr>
          <a:xfrm>
            <a:off x="5141138" y="6446966"/>
            <a:ext cx="38250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* </a:t>
            </a:r>
            <a:r>
              <a:rPr lang="en-US" sz="1200" i="1" dirty="0"/>
              <a:t>Latanoprost </a:t>
            </a:r>
            <a:r>
              <a:rPr lang="en-US" sz="1200" dirty="0"/>
              <a:t>wurde in diesem Zusammenhang ebenfalls erwähnt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F51F4F0-5F2B-9D50-D6B7-D024BEB79150}"/>
              </a:ext>
            </a:extLst>
          </p:cNvPr>
          <p:cNvSpPr/>
          <p:nvPr/>
        </p:nvSpPr>
        <p:spPr>
          <a:xfrm>
            <a:off x="4876800" y="6073984"/>
            <a:ext cx="1307653" cy="613686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blutdrucksenkend</a:t>
            </a:r>
          </a:p>
        </p:txBody>
      </p:sp>
    </p:spTree>
    <p:extLst>
      <p:ext uri="{BB962C8B-B14F-4D97-AF65-F5344CB8AC3E}">
        <p14:creationId xmlns:p14="http://schemas.microsoft.com/office/powerpoint/2010/main" val="452782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42F77-31DC-FCDE-051C-CF8CFCF84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EF3A0467-0E83-BD55-CB02-FA5C9839C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074AF77B-612E-F3AD-FB8A-0797E48E3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0435AF3-8C58-10D2-9082-A6A88E6B16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4B9D011-BD63-A24E-39C2-38C1D846E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861" y="3242469"/>
            <a:ext cx="7610475" cy="579646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en-US" sz="1200" i="1" dirty="0">
                <a:solidFill>
                  <a:srgbClr val="0000FF"/>
                </a:solidFill>
              </a:rPr>
              <a:t>Welche beiden Medikamentenklassen verursachen besonders häufig eine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Keratitis</a:t>
            </a:r>
            <a:r>
              <a:rPr lang="en-US" altLang="en-US" sz="1200" i="1" dirty="0">
                <a:solidFill>
                  <a:srgbClr val="0000FF"/>
                </a:solidFill>
              </a:rPr>
              <a:t>?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--Diese Klasse gehört zu den Antiinfektiva: </a:t>
            </a:r>
            <a:r>
              <a:rPr lang="en-US" altLang="en-US" sz="1200" b="1" dirty="0">
                <a:solidFill>
                  <a:schemeClr val="bg1"/>
                </a:solidFill>
              </a:rPr>
              <a:t>Antivirale Mittel</a:t>
            </a:r>
          </a:p>
          <a:p>
            <a:pPr eaLnBrk="1" hangingPunct="1"/>
            <a:r>
              <a:rPr lang="en-US" altLang="en-US" sz="1200" dirty="0">
                <a:solidFill>
                  <a:srgbClr val="0000FF"/>
                </a:solidFill>
              </a:rPr>
              <a:t>--Diese Klasse ist ein Augenblutdrucksenker: </a:t>
            </a:r>
            <a:r>
              <a:rPr lang="en-US" altLang="en-US" sz="1200" b="1" dirty="0"/>
              <a:t>Betablocker*</a:t>
            </a:r>
            <a:endParaRPr lang="en-US" altLang="en-US" sz="1600" b="1" dirty="0">
              <a:solidFill>
                <a:srgbClr val="FFFF00"/>
              </a:solidFill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8711A94-84FC-69AE-EB2F-03C2B297F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EEEA7-E31E-DBDA-886C-33B9DF585BC3}"/>
              </a:ext>
            </a:extLst>
          </p:cNvPr>
          <p:cNvSpPr txBox="1"/>
          <p:nvPr/>
        </p:nvSpPr>
        <p:spPr>
          <a:xfrm>
            <a:off x="5141138" y="6446966"/>
            <a:ext cx="3825086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/>
              <a:t>* </a:t>
            </a:r>
            <a:r>
              <a:rPr lang="en-US" sz="1200" i="1" dirty="0"/>
              <a:t>Latanoprost </a:t>
            </a:r>
            <a:r>
              <a:rPr lang="en-US" sz="1200" dirty="0"/>
              <a:t>wurde in diesem Zusammenhang ebenfalls erwähnt</a:t>
            </a:r>
          </a:p>
        </p:txBody>
      </p:sp>
    </p:spTree>
    <p:extLst>
      <p:ext uri="{BB962C8B-B14F-4D97-AF65-F5344CB8AC3E}">
        <p14:creationId xmlns:p14="http://schemas.microsoft.com/office/powerpoint/2010/main" val="6869446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06709C4-1F30-4F2C-99A2-CF892FBF5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895600"/>
            <a:ext cx="4749800" cy="5842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 dirty="0">
                <a:solidFill>
                  <a:srgbClr val="0000FF"/>
                </a:solidFill>
              </a:rPr>
              <a:t>Was genau ist beim Tragen von weichen Kontaktlinsen der Auslöser?</a:t>
            </a:r>
          </a:p>
          <a:p>
            <a:pPr eaLnBrk="1" hangingPunct="1"/>
            <a:r>
              <a:rPr lang="en-US" altLang="en-US" sz="1200" dirty="0">
                <a:solidFill>
                  <a:srgbClr val="FFC000"/>
                </a:solidFill>
              </a:rPr>
              <a:t>Das Konservierungsmittel </a:t>
            </a:r>
            <a:r>
              <a:rPr lang="en-US" altLang="en-US" sz="1200" b="1" dirty="0">
                <a:solidFill>
                  <a:srgbClr val="FFC000"/>
                </a:solidFill>
              </a:rPr>
              <a:t>Thimerosal </a:t>
            </a:r>
            <a:r>
              <a:rPr lang="en-US" altLang="en-US" sz="1200" dirty="0">
                <a:solidFill>
                  <a:srgbClr val="FFC000"/>
                </a:solidFill>
              </a:rPr>
              <a:t>in der Kontaktlinsenflüssigkeit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CAC8978-2F99-4F7F-847D-5919E3878A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0159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806709C4-1F30-4F2C-99A2-CF892FBF5F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895600"/>
            <a:ext cx="4749800" cy="5842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Was genau ist beim Tragen von weichen Kontaktlinsen der Auslöser?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Das Konservierungsmittel </a:t>
            </a:r>
            <a:r>
              <a:rPr lang="en-US" altLang="en-US" sz="1200" b="1">
                <a:solidFill>
                  <a:srgbClr val="0000FF"/>
                </a:solidFill>
              </a:rPr>
              <a:t>Thimerosal </a:t>
            </a:r>
            <a:r>
              <a:rPr lang="en-US" altLang="en-US" sz="1200">
                <a:solidFill>
                  <a:srgbClr val="0000FF"/>
                </a:solidFill>
              </a:rPr>
              <a:t>in der Kontaktlinsenflüssigkeit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2E46D659-0DCE-4451-BC50-D31103DBCA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C797334-776D-FAF2-0D42-97F76DA85122}"/>
              </a:ext>
            </a:extLst>
          </p:cNvPr>
          <p:cNvSpPr/>
          <p:nvPr/>
        </p:nvSpPr>
        <p:spPr>
          <a:xfrm>
            <a:off x="1981200" y="3073400"/>
            <a:ext cx="838200" cy="203200"/>
          </a:xfrm>
          <a:prstGeom prst="rect">
            <a:avLst/>
          </a:prstGeom>
          <a:ln w="158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056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6A7BF-016B-1FC8-F163-69E762F63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C93F22A-66AF-4357-74D7-9A7B5518C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B82A066-2539-139D-05BC-C9C72E8F8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D4939A1-CC04-CA24-8F9B-ED359FAEA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FB2ACC47-BBB4-BDFB-599D-AAC55086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895600"/>
            <a:ext cx="4749800" cy="5842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i="1">
                <a:solidFill>
                  <a:srgbClr val="0000FF"/>
                </a:solidFill>
              </a:rPr>
              <a:t>Was genau ist beim Tragen von weichen Kontaktlinsen der Auslöser?</a:t>
            </a:r>
          </a:p>
          <a:p>
            <a:pPr eaLnBrk="1" hangingPunct="1"/>
            <a:r>
              <a:rPr lang="en-US" altLang="en-US" sz="1200">
                <a:solidFill>
                  <a:srgbClr val="0000FF"/>
                </a:solidFill>
              </a:rPr>
              <a:t>Das Konservierungsmittel </a:t>
            </a:r>
            <a:r>
              <a:rPr lang="en-US" altLang="en-US" sz="1200" b="1">
                <a:solidFill>
                  <a:srgbClr val="0000FF"/>
                </a:solidFill>
              </a:rPr>
              <a:t>Thimerosal </a:t>
            </a:r>
            <a:r>
              <a:rPr lang="en-US" altLang="en-US" sz="1200">
                <a:solidFill>
                  <a:srgbClr val="0000FF"/>
                </a:solidFill>
              </a:rPr>
              <a:t>in der Kontaktlinsenflüssigkeit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C85CFF98-95FA-1F2F-273E-04F94B2A8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7695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29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FFFFCC"/>
                </a:solidFill>
              </a:rPr>
              <a:t>Epidemische</a:t>
            </a:r>
            <a:endParaRPr lang="en-US" altLang="en-US" sz="1200" i="1" dirty="0">
              <a:solidFill>
                <a:srgbClr val="FFFF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CC"/>
                </a:solidFill>
              </a:rPr>
              <a:t>Keratokonjunktivitis </a:t>
            </a:r>
            <a:r>
              <a:rPr lang="en-US" altLang="en-US" sz="1200" dirty="0">
                <a:solidFill>
                  <a:srgbClr val="FFFFCC"/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192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CC"/>
                </a:solidFill>
              </a:rPr>
              <a:t>Follikuläre Konjunktivitis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8264C90B-15E9-4B7B-A7E9-A234592A4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10906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FFFFCC"/>
                </a:solidFill>
              </a:rPr>
              <a:t>Pharyngokonjunktivales</a:t>
            </a:r>
            <a:endParaRPr lang="en-US" altLang="en-US" sz="1200" i="1" dirty="0">
              <a:solidFill>
                <a:srgbClr val="FFFF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FFFFCC"/>
                </a:solidFill>
              </a:rPr>
              <a:t>Fieber </a:t>
            </a:r>
            <a:r>
              <a:rPr lang="en-US" altLang="en-US" sz="1200" dirty="0">
                <a:solidFill>
                  <a:srgbClr val="FFFFCC"/>
                </a:solidFill>
              </a:rPr>
              <a:t>(PCF)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DC827-DA0C-4822-894E-0FEAE26FFD80}"/>
              </a:ext>
            </a:extLst>
          </p:cNvPr>
          <p:cNvSpPr txBox="1"/>
          <p:nvPr/>
        </p:nvSpPr>
        <p:spPr>
          <a:xfrm>
            <a:off x="2035407" y="2600445"/>
            <a:ext cx="4679486" cy="338554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sind die drei adenoviralen Augensyndrome?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265239-970B-401B-BC20-0B3452B026E8}"/>
              </a:ext>
            </a:extLst>
          </p:cNvPr>
          <p:cNvSpPr txBox="1"/>
          <p:nvPr/>
        </p:nvSpPr>
        <p:spPr>
          <a:xfrm>
            <a:off x="1371600" y="1226106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8000"/>
                </a:solidFill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1271AB-DF0B-4F01-A01C-18E625E727C8}"/>
              </a:ext>
            </a:extLst>
          </p:cNvPr>
          <p:cNvSpPr txBox="1"/>
          <p:nvPr/>
        </p:nvSpPr>
        <p:spPr>
          <a:xfrm>
            <a:off x="4191000" y="1226106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CC00CC"/>
                </a:solidFill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0A4F78-AD29-4431-AD63-ACD98853EA59}"/>
              </a:ext>
            </a:extLst>
          </p:cNvPr>
          <p:cNvSpPr txBox="1"/>
          <p:nvPr/>
        </p:nvSpPr>
        <p:spPr>
          <a:xfrm>
            <a:off x="7307555" y="1209551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993300"/>
                </a:solidFill>
              </a:rPr>
              <a:t>?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31038B8E-C36B-4213-A551-CCD274A72C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59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2767937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H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S,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H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 </a:t>
            </a:r>
            <a:r>
              <a:rPr lang="en-US" altLang="en-US" sz="1200" dirty="0">
                <a:solidFill>
                  <a:srgbClr val="FFFF99"/>
                </a:solidFill>
              </a:rPr>
              <a:t>Sub-epi-</a:t>
            </a:r>
            <a:r>
              <a:rPr lang="en-US" altLang="en-US" sz="1200" dirty="0" err="1">
                <a:solidFill>
                  <a:srgbClr val="FFFF99"/>
                </a:solidFill>
              </a:rPr>
              <a:t>Ablagerungen</a:t>
            </a:r>
            <a:endParaRPr lang="en-US" altLang="en-US" sz="1200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1C2A16-69C3-4B27-B768-66AA772B8E45}"/>
              </a:ext>
            </a:extLst>
          </p:cNvPr>
          <p:cNvSpPr txBox="1"/>
          <p:nvPr/>
        </p:nvSpPr>
        <p:spPr>
          <a:xfrm>
            <a:off x="1860849" y="3043701"/>
            <a:ext cx="3188693" cy="276999"/>
          </a:xfrm>
          <a:prstGeom prst="rect">
            <a:avLst/>
          </a:prstGeom>
          <a:noFill/>
          <a:ln>
            <a:noFill/>
          </a:ln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Beginnen Sie mit diesen und arbeiten Sie sich bei beiden „Hates“ nach unten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CA84465D-DAE1-4AA7-871E-DC9C4503B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347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969" y="1076325"/>
            <a:ext cx="2864887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993300"/>
                </a:solidFill>
              </a:rPr>
              <a:t>Epidemische</a:t>
            </a:r>
            <a:endParaRPr lang="en-US" altLang="en-US" sz="1200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993300"/>
                </a:solidFill>
              </a:rPr>
              <a:t>Keratokonjunktivitis </a:t>
            </a:r>
            <a:r>
              <a:rPr lang="en-US" altLang="en-US" sz="1200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8264C90B-15E9-4B7B-A7E9-A234592A4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00CC"/>
                </a:solidFill>
              </a:rPr>
              <a:t>Fieber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DC827-DA0C-4822-894E-0FEAE26FFD80}"/>
              </a:ext>
            </a:extLst>
          </p:cNvPr>
          <p:cNvSpPr txBox="1"/>
          <p:nvPr/>
        </p:nvSpPr>
        <p:spPr>
          <a:xfrm>
            <a:off x="2035407" y="2600445"/>
            <a:ext cx="4679486" cy="338554"/>
          </a:xfrm>
          <a:prstGeom prst="rect">
            <a:avLst/>
          </a:prstGeom>
          <a:solidFill>
            <a:srgbClr val="FFFF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Was sind die drei adenoviralen Augensyndrome?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01C12714-15CC-4241-86C8-3AC29C8EE5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5714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993300"/>
                </a:solidFill>
              </a:rPr>
              <a:t>Epidemische</a:t>
            </a:r>
            <a:endParaRPr lang="en-US" altLang="en-US" sz="1200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993300"/>
                </a:solidFill>
              </a:rPr>
              <a:t>Keratokonjunktivitis </a:t>
            </a:r>
            <a:r>
              <a:rPr lang="en-US" altLang="en-US" sz="1200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192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8264C90B-15E9-4B7B-A7E9-A234592A4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10906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rgbClr val="CC00CC"/>
                </a:solidFill>
              </a:rPr>
              <a:t>Fieber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DC827-DA0C-4822-894E-0FEAE26FFD80}"/>
              </a:ext>
            </a:extLst>
          </p:cNvPr>
          <p:cNvSpPr txBox="1"/>
          <p:nvPr/>
        </p:nvSpPr>
        <p:spPr>
          <a:xfrm>
            <a:off x="1038349" y="2600445"/>
            <a:ext cx="6673622" cy="338554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solidFill>
                  <a:srgbClr val="0000FF"/>
                </a:solidFill>
              </a:rPr>
              <a:t>Welche der drei Erkrankungen ist die einzige mit einer signifikanten Hornhautbeteiligung?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9C2010D-5753-42E2-B68D-D70A0D26A7AC}"/>
              </a:ext>
            </a:extLst>
          </p:cNvPr>
          <p:cNvSpPr txBox="1"/>
          <p:nvPr/>
        </p:nvSpPr>
        <p:spPr>
          <a:xfrm>
            <a:off x="2558474" y="1217096"/>
            <a:ext cx="325730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b="1" i="1" dirty="0">
                <a:solidFill>
                  <a:srgbClr val="008000"/>
                </a:solidFill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94368C1-83DD-476B-91C4-9521B57327D6}"/>
              </a:ext>
            </a:extLst>
          </p:cNvPr>
          <p:cNvSpPr txBox="1"/>
          <p:nvPr/>
        </p:nvSpPr>
        <p:spPr>
          <a:xfrm>
            <a:off x="4938443" y="1367453"/>
            <a:ext cx="31290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CC00CC"/>
                </a:solidFill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4F62F0-4026-4B57-8E2C-3F233E104589}"/>
              </a:ext>
            </a:extLst>
          </p:cNvPr>
          <p:cNvSpPr txBox="1"/>
          <p:nvPr/>
        </p:nvSpPr>
        <p:spPr>
          <a:xfrm>
            <a:off x="8715283" y="1357868"/>
            <a:ext cx="312906" cy="369332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993300"/>
                </a:solidFill>
              </a:rPr>
              <a:t>?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D516482D-DEFB-46C2-9119-EFACF31E06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37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>
                <a:solidFill>
                  <a:srgbClr val="993300"/>
                </a:solidFill>
              </a:rPr>
              <a:t>Keratokonjunktivitis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19200"/>
            <a:ext cx="2466975" cy="376238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Follikuläre Konjunktivitis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8264C90B-15E9-4B7B-A7E9-A234592A4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10906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Fieber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BDC827-DA0C-4822-894E-0FEAE26FFD80}"/>
              </a:ext>
            </a:extLst>
          </p:cNvPr>
          <p:cNvSpPr txBox="1"/>
          <p:nvPr/>
        </p:nvSpPr>
        <p:spPr>
          <a:xfrm>
            <a:off x="1038349" y="2600445"/>
            <a:ext cx="6673622" cy="338554"/>
          </a:xfrm>
          <a:prstGeom prst="rect">
            <a:avLst/>
          </a:prstGeom>
          <a:solidFill>
            <a:srgbClr val="FFC000"/>
          </a:solidFill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i="1" dirty="0">
                <a:solidFill>
                  <a:srgbClr val="0000FF"/>
                </a:solidFill>
              </a:rPr>
              <a:t>Welche der drei Erkrankungen ist die einzige mit einer signifikanten Hornhautbeteiligung?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D92F59-686E-489D-BC20-86B274C7B3B2}"/>
              </a:ext>
            </a:extLst>
          </p:cNvPr>
          <p:cNvSpPr txBox="1"/>
          <p:nvPr/>
        </p:nvSpPr>
        <p:spPr>
          <a:xfrm>
            <a:off x="4475279" y="1964466"/>
            <a:ext cx="4529573" cy="30777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r"/>
            <a:r>
              <a:rPr lang="en-US" sz="1200" dirty="0"/>
              <a:t>(Das überrascht nicht, da es diejenige ist, deren Name „Kerato“ enthält)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05204CB0-B65F-4110-8E53-013006A8B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0878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40" y="1219200"/>
            <a:ext cx="276229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8264C90B-15E9-4B7B-A7E9-A234592A4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10906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145774" y="2988915"/>
            <a:ext cx="6033892" cy="1077218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Es ist gut möglich, dass Sie in Ihrer Laufbahn als Augenarzt noch nie eine adenovirale follikuläre Konjunktivitis gesehen haben. Warum ist das so?</a:t>
            </a:r>
          </a:p>
          <a:p>
            <a:r>
              <a:rPr lang="en-US" sz="1200" dirty="0">
                <a:solidFill>
                  <a:srgbClr val="CCFFCC"/>
                </a:solidFill>
              </a:rPr>
              <a:t>Weil sie so mild und so vorübergehend ist, dass sich die Betroffenen nicht die Mühe machen, zur Behandlung zu kommen</a:t>
            </a:r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34F2D25-E7A6-494D-841F-5B85BE5485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1796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140" y="1219200"/>
            <a:ext cx="276229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1" name="Text Box 31">
            <a:extLst>
              <a:ext uri="{FF2B5EF4-FFF2-40B4-BE49-F238E27FC236}">
                <a16:creationId xmlns:a16="http://schemas.microsoft.com/office/drawing/2014/main" id="{8264C90B-15E9-4B7B-A7E9-A234592A4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463" y="1090613"/>
            <a:ext cx="23653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Pharyngokonjunktivales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Fieber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(PCF)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145774" y="2988915"/>
            <a:ext cx="6033892" cy="1077218"/>
          </a:xfrm>
          <a:prstGeom prst="rect">
            <a:avLst/>
          </a:prstGeom>
          <a:solidFill>
            <a:srgbClr val="CCFF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Es ist gut möglich, dass Sie in Ihrer Laufbahn als Augenarzt noch nie eine adenovirale follikuläre Konjunktivitis gesehen haben. Warum ist das so?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Weil sie so mild und so vorübergehend ist, dass sich die Betroffenen nicht die Mühe machen, zur Behandlung zu kommen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8000"/>
                </a:solidFill>
              </a:rPr>
              <a:t>Leichter Krankheitsverlauf, selten 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64233DFB-D44D-427A-BA8F-1B7528DD77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003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2077516" y="2947723"/>
            <a:ext cx="4737796" cy="1379865"/>
          </a:xfrm>
          <a:prstGeom prst="rect">
            <a:avLst/>
          </a:prstGeom>
          <a:solidFill>
            <a:srgbClr val="CC00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das </a:t>
            </a:r>
            <a:r>
              <a:rPr lang="en-US" sz="1200" i="1" dirty="0" err="1">
                <a:solidFill>
                  <a:schemeClr val="bg1"/>
                </a:solidFill>
              </a:rPr>
              <a:t>Pharyngokonjunktivale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Fieber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  <a:endParaRPr lang="en-US" sz="1600" i="1" dirty="0">
              <a:solidFill>
                <a:srgbClr val="CC00CC"/>
              </a:solidFill>
            </a:endParaRPr>
          </a:p>
          <a:p>
            <a:r>
              <a:rPr lang="en-US" sz="1200" dirty="0">
                <a:solidFill>
                  <a:srgbClr val="CC00CC"/>
                </a:solidFill>
              </a:rPr>
              <a:t>Mit einer follikulären Konjunktivitis, begleitet von HA, Fieber (siehe Bezeichnung) und Pharyngitis (ebenso)</a:t>
            </a:r>
          </a:p>
          <a:p>
            <a:endParaRPr lang="en-US" sz="1600" dirty="0">
              <a:solidFill>
                <a:srgbClr val="CC00CC"/>
              </a:solidFill>
            </a:endParaRPr>
          </a:p>
          <a:p>
            <a:r>
              <a:rPr lang="en-US" sz="1200" i="1" dirty="0">
                <a:solidFill>
                  <a:srgbClr val="CC00CC"/>
                </a:solidFill>
              </a:rPr>
              <a:t>Mit welcher häufigen systemischen Erkrankung wird es aufgrund seiner Symptome manchmal verwechselt?</a:t>
            </a:r>
          </a:p>
          <a:p>
            <a:r>
              <a:rPr lang="en-US" sz="1200" dirty="0">
                <a:solidFill>
                  <a:srgbClr val="CC00CC"/>
                </a:solidFill>
              </a:rPr>
              <a:t>Die Grippe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8000"/>
                </a:solidFill>
              </a:rPr>
              <a:t>Leichter Krankheitsverlauf, selten 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359" y="1090613"/>
            <a:ext cx="2595583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b="1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b="1" i="1" dirty="0">
                <a:solidFill>
                  <a:srgbClr val="CC00CC"/>
                </a:solidFill>
              </a:rPr>
              <a:t> </a:t>
            </a:r>
            <a:r>
              <a:rPr lang="en-US" altLang="en-US" sz="1200" b="1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988B1458-6CB2-4F6A-B85B-CCC920DB9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775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2077516" y="2947723"/>
            <a:ext cx="4737796" cy="1379865"/>
          </a:xfrm>
          <a:prstGeom prst="rect">
            <a:avLst/>
          </a:prstGeom>
          <a:solidFill>
            <a:srgbClr val="CC00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das </a:t>
            </a:r>
            <a:r>
              <a:rPr lang="en-US" sz="1200" i="1" dirty="0" err="1">
                <a:solidFill>
                  <a:schemeClr val="bg1"/>
                </a:solidFill>
              </a:rPr>
              <a:t>Pharyngokonjunktivale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Fieber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Mit einer follikulären Konjunktivitis, begleitet von HA, Fieber (siehe Bezeichnung) und Pharyngitis (ebenso)</a:t>
            </a:r>
            <a:endParaRPr lang="en-US" sz="1600" dirty="0">
              <a:solidFill>
                <a:srgbClr val="CC00CC"/>
              </a:solidFill>
            </a:endParaRPr>
          </a:p>
          <a:p>
            <a:endParaRPr lang="en-US" sz="1600" dirty="0">
              <a:solidFill>
                <a:srgbClr val="CC00CC"/>
              </a:solidFill>
            </a:endParaRPr>
          </a:p>
          <a:p>
            <a:r>
              <a:rPr lang="en-US" sz="1200" i="1" dirty="0">
                <a:solidFill>
                  <a:srgbClr val="CC00CC"/>
                </a:solidFill>
              </a:rPr>
              <a:t>Mit welcher häufigen systemischen Erkrankung wird es aufgrund seiner Symptome manchmal verwechselt?</a:t>
            </a:r>
          </a:p>
          <a:p>
            <a:r>
              <a:rPr lang="en-US" sz="1200" dirty="0">
                <a:solidFill>
                  <a:srgbClr val="CC00CC"/>
                </a:solidFill>
              </a:rPr>
              <a:t>Die Grippe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8000"/>
                </a:solidFill>
              </a:rPr>
              <a:t>Leichter Krankheitsverlauf, selten 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359" y="1090613"/>
            <a:ext cx="2595583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b="1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b="1" i="1" dirty="0">
                <a:solidFill>
                  <a:srgbClr val="CC00CC"/>
                </a:solidFill>
              </a:rPr>
              <a:t> </a:t>
            </a:r>
            <a:r>
              <a:rPr lang="en-US" altLang="en-US" sz="1200" b="1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E4178791-3383-451D-A312-B1E7174A8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554" y="2234625"/>
            <a:ext cx="27366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Follikuläre Konjunktivitis + HA + Fieber + Pharyngitis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409E9B70-82F6-4C7F-B41D-8FFB55B97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9990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2077516" y="2947723"/>
            <a:ext cx="4737796" cy="1379865"/>
          </a:xfrm>
          <a:prstGeom prst="rect">
            <a:avLst/>
          </a:prstGeom>
          <a:solidFill>
            <a:srgbClr val="CC00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das </a:t>
            </a:r>
            <a:r>
              <a:rPr lang="en-US" sz="1200" i="1" dirty="0" err="1">
                <a:solidFill>
                  <a:schemeClr val="bg1"/>
                </a:solidFill>
              </a:rPr>
              <a:t>Pharyngokonjunktivale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Fieber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Mit einer follikulären Konjunktivitis, begleitet von HA, Fieber (siehe Bezeichnung) und Pharyngitis (ebenso)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Mit welcher häufigen systemischen Erkrankung wird es aufgrund seiner Symptome manchmal verwechselt?</a:t>
            </a:r>
          </a:p>
          <a:p>
            <a:r>
              <a:rPr lang="en-US" sz="1200" dirty="0">
                <a:solidFill>
                  <a:srgbClr val="CC00CC"/>
                </a:solidFill>
              </a:rPr>
              <a:t>Die Grippe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8000"/>
                </a:solidFill>
              </a:rPr>
              <a:t>Leichter Krankheitsverlauf, selten 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359" y="1090613"/>
            <a:ext cx="2595583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b="1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b="1" i="1" dirty="0">
                <a:solidFill>
                  <a:srgbClr val="CC00CC"/>
                </a:solidFill>
              </a:rPr>
              <a:t> </a:t>
            </a:r>
            <a:r>
              <a:rPr lang="en-US" altLang="en-US" sz="1200" b="1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E4178791-3383-451D-A312-B1E7174A8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554" y="2234625"/>
            <a:ext cx="27366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Follikuläre Konjunktivitis + HA + Fieber + Pharyngitis</a:t>
            </a:r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7409FE31-F9C2-4C6E-BA2D-FDB9BCBA0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691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9" name="Text Box 29">
            <a:extLst>
              <a:ext uri="{FF2B5EF4-FFF2-40B4-BE49-F238E27FC236}">
                <a16:creationId xmlns:a16="http://schemas.microsoft.com/office/drawing/2014/main" id="{245431D5-5967-41EA-BE2B-4458ADB988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1076325"/>
            <a:ext cx="2847975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Epidemische</a:t>
            </a:r>
            <a:endParaRPr lang="en-US" altLang="en-US" sz="1200" i="1" dirty="0">
              <a:solidFill>
                <a:schemeClr val="bg1">
                  <a:lumMod val="75000"/>
                </a:schemeClr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chemeClr val="bg1">
                    <a:lumMod val="75000"/>
                  </a:schemeClr>
                </a:solidFill>
              </a:rPr>
              <a:t>Keratokonjunktivitis</a:t>
            </a:r>
            <a:r>
              <a:rPr lang="en-US" altLang="en-US" sz="1200" i="1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(EKC)</a:t>
            </a: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2077516" y="2947723"/>
            <a:ext cx="4737796" cy="1379865"/>
          </a:xfrm>
          <a:prstGeom prst="rect">
            <a:avLst/>
          </a:prstGeom>
          <a:solidFill>
            <a:srgbClr val="CC00CC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das </a:t>
            </a:r>
            <a:r>
              <a:rPr lang="en-US" sz="1200" i="1" dirty="0" err="1">
                <a:solidFill>
                  <a:schemeClr val="bg1"/>
                </a:solidFill>
              </a:rPr>
              <a:t>Pharyngokonjunktivale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Fieber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Mit einer follikulären Konjunktivitis, begleitet von HA, Fieber (siehe Bezeichnung) und Pharyngitis (ebenso)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i="1" dirty="0">
                <a:solidFill>
                  <a:schemeClr val="bg1"/>
                </a:solidFill>
              </a:rPr>
              <a:t>Mit welcher häufigen systemischen Erkrankung wird es aufgrund seiner Symptome manchmal verwechselt?</a:t>
            </a:r>
          </a:p>
          <a:p>
            <a:r>
              <a:rPr lang="en-US" sz="1200" dirty="0">
                <a:solidFill>
                  <a:schemeClr val="bg1"/>
                </a:solidFill>
              </a:rPr>
              <a:t>Die Grippe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8000"/>
                </a:solidFill>
              </a:rPr>
              <a:t>Leichter Krankheitsverlauf, selten 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7359" y="1090613"/>
            <a:ext cx="2595583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b="1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b="1" i="1" dirty="0">
                <a:solidFill>
                  <a:srgbClr val="CC00CC"/>
                </a:solidFill>
              </a:rPr>
              <a:t> </a:t>
            </a:r>
            <a:r>
              <a:rPr lang="en-US" altLang="en-US" sz="1200" b="1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E4178791-3383-451D-A312-B1E7174A8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2554" y="2234625"/>
            <a:ext cx="27366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Follikuläre Konjunktivitis + Kopfschmerzen + Fieber + Pharyngitis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Sieht aus wie eine Grippe</a:t>
            </a:r>
          </a:p>
        </p:txBody>
      </p:sp>
      <p:sp>
        <p:nvSpPr>
          <p:cNvPr id="17" name="Text Box 5">
            <a:extLst>
              <a:ext uri="{FF2B5EF4-FFF2-40B4-BE49-F238E27FC236}">
                <a16:creationId xmlns:a16="http://schemas.microsoft.com/office/drawing/2014/main" id="{1A3F79B2-767D-4CF8-BAED-7A4877890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7798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39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die </a:t>
            </a:r>
            <a:r>
              <a:rPr lang="en-US" sz="1200" i="1" dirty="0" err="1">
                <a:solidFill>
                  <a:schemeClr val="bg1"/>
                </a:solidFill>
              </a:rPr>
              <a:t>Epidemische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Keratokonjunktivitis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1: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2:</a:t>
            </a:r>
            <a:endParaRPr lang="en-US" sz="16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</a:t>
            </a:r>
            <a:endParaRPr lang="en-US" sz="16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dirty="0">
                <a:solidFill>
                  <a:srgbClr val="008000"/>
                </a:solidFill>
              </a:rPr>
              <a:t>Leichter Krankheitsverlauf, selten 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78209114-7640-45BE-B068-4405574712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01CBAB-8E19-8AC7-814E-6951B71A1FDB}"/>
              </a:ext>
            </a:extLst>
          </p:cNvPr>
          <p:cNvSpPr txBox="1"/>
          <p:nvPr/>
        </p:nvSpPr>
        <p:spPr>
          <a:xfrm>
            <a:off x="5356412" y="3723619"/>
            <a:ext cx="1930785" cy="276999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(Hinweis: Es handelt sich nicht um eine Augenerkrankung)</a:t>
            </a:r>
          </a:p>
        </p:txBody>
      </p:sp>
    </p:spTree>
    <p:extLst>
      <p:ext uri="{BB962C8B-B14F-4D97-AF65-F5344CB8AC3E}">
        <p14:creationId xmlns:p14="http://schemas.microsoft.com/office/powerpoint/2010/main" val="2932763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27679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S,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A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 </a:t>
            </a:r>
            <a:r>
              <a:rPr lang="en-US" altLang="en-US" sz="1200" dirty="0">
                <a:solidFill>
                  <a:srgbClr val="FFFF99"/>
                </a:solidFill>
              </a:rPr>
              <a:t>Sub-epi-</a:t>
            </a:r>
            <a:r>
              <a:rPr lang="en-US" altLang="en-US" sz="1200" dirty="0" err="1">
                <a:solidFill>
                  <a:srgbClr val="FFFF99"/>
                </a:solidFill>
              </a:rPr>
              <a:t>Ablagerungen</a:t>
            </a:r>
            <a:endParaRPr lang="en-US" altLang="en-US" sz="1200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52FFCB66-D80F-42D7-8D1F-313805157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12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die </a:t>
            </a:r>
            <a:r>
              <a:rPr lang="en-US" sz="1200" i="1" dirty="0" err="1">
                <a:solidFill>
                  <a:schemeClr val="bg1"/>
                </a:solidFill>
              </a:rPr>
              <a:t>Epidemische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Keratokonjunktivitis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1: </a:t>
            </a:r>
            <a:r>
              <a:rPr lang="en-US" sz="1200" dirty="0">
                <a:solidFill>
                  <a:schemeClr val="bg1"/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</a:t>
            </a:r>
            <a:endParaRPr lang="en-US" sz="1600" dirty="0">
              <a:solidFill>
                <a:schemeClr val="bg1"/>
              </a:solidFill>
            </a:endParaRP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FFE1641E-AB30-4565-874D-0BAE8BA09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1687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die </a:t>
            </a:r>
            <a:r>
              <a:rPr lang="en-US" sz="1200" i="1" dirty="0" err="1">
                <a:solidFill>
                  <a:schemeClr val="bg1"/>
                </a:solidFill>
              </a:rPr>
              <a:t>Epidemische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Keratokonjunktivitis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1: </a:t>
            </a:r>
            <a:r>
              <a:rPr lang="en-US" sz="1200" dirty="0">
                <a:solidFill>
                  <a:schemeClr val="bg1"/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</a:t>
            </a:r>
            <a:r>
              <a:rPr lang="en-US" sz="1200" dirty="0">
                <a:solidFill>
                  <a:schemeClr val="bg1"/>
                </a:solidFill>
              </a:rPr>
              <a:t>Schwere follikuläre Konjunktivitis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3: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672FD111-BFAC-4668-B6E0-E447B18FE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3058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Wie äußert </a:t>
            </a:r>
            <a:r>
              <a:rPr lang="en-US" sz="1200" i="1" dirty="0" err="1">
                <a:solidFill>
                  <a:schemeClr val="bg1"/>
                </a:solidFill>
              </a:rPr>
              <a:t>sich</a:t>
            </a:r>
            <a:r>
              <a:rPr lang="en-US" sz="1200" i="1" dirty="0">
                <a:solidFill>
                  <a:schemeClr val="bg1"/>
                </a:solidFill>
              </a:rPr>
              <a:t> die </a:t>
            </a:r>
            <a:r>
              <a:rPr lang="en-US" sz="1200" i="1" dirty="0" err="1">
                <a:solidFill>
                  <a:schemeClr val="bg1"/>
                </a:solidFill>
              </a:rPr>
              <a:t>Epidemische</a:t>
            </a:r>
            <a:r>
              <a:rPr lang="en-US" sz="1200" i="1" dirty="0">
                <a:solidFill>
                  <a:schemeClr val="bg1"/>
                </a:solidFill>
              </a:rPr>
              <a:t> </a:t>
            </a:r>
            <a:r>
              <a:rPr lang="en-US" sz="1200" i="1" dirty="0" err="1">
                <a:solidFill>
                  <a:schemeClr val="bg1"/>
                </a:solidFill>
              </a:rPr>
              <a:t>Keratokonjunktivitis</a:t>
            </a:r>
            <a:r>
              <a:rPr lang="en-US" sz="1200" i="1" dirty="0">
                <a:solidFill>
                  <a:schemeClr val="bg1"/>
                </a:solidFill>
              </a:rPr>
              <a:t>?</a:t>
            </a:r>
          </a:p>
          <a:p>
            <a:r>
              <a:rPr lang="en-US" sz="1200" dirty="0">
                <a:solidFill>
                  <a:schemeClr val="bg1"/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1: </a:t>
            </a:r>
            <a:r>
              <a:rPr lang="en-US" sz="1200" dirty="0">
                <a:solidFill>
                  <a:schemeClr val="bg1"/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</a:t>
            </a:r>
            <a:r>
              <a:rPr lang="en-US" sz="1200" dirty="0">
                <a:solidFill>
                  <a:schemeClr val="bg1"/>
                </a:solidFill>
              </a:rPr>
              <a:t>Schwere follikuläre Konjunktivitis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3: </a:t>
            </a:r>
            <a:r>
              <a:rPr lang="en-US" sz="1200" dirty="0">
                <a:solidFill>
                  <a:schemeClr val="bg1"/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5472E84D-7211-4BE3-9D00-617EED939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0296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903BC001-EF93-4EDA-A2F3-8296F5B6AF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FB3B2C36-313B-3593-8F7B-9512C3054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nicht-okulären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Symptome könnten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Lymphknotenschwellung im Bereich vor dem Ohr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143471" y="3618403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910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id="{97E77840-CA72-41EE-B311-E4461A6E1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2638BD31-F185-32ED-BC41-41A173FCDF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nicht-okulären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Symptome könnten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Lymphknotenschwellung im Bereich vor dem Ohr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092671" y="3552609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6461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D2F714B7-A3C6-4B7E-A3DF-082187EF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6295" y="1794579"/>
            <a:ext cx="2730235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6272D1B7-A2DE-4D54-8DB1-1599F8872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0C5A4F81-0FA2-016B-D757-457334353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nicht-okulären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Anzeichen könnten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Preaurikuläre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118071" y="3630177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6581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D2F714B7-A3C6-4B7E-A3DF-082187EF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CCFF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ABAED384-3DB3-4A81-9C6F-D5716E3CF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7C6DBA-568B-C9B3-FA0F-B635336B90DF}"/>
              </a:ext>
            </a:extLst>
          </p:cNvPr>
          <p:cNvSpPr/>
          <p:nvPr/>
        </p:nvSpPr>
        <p:spPr>
          <a:xfrm>
            <a:off x="7003246" y="1810870"/>
            <a:ext cx="184404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F6BD9BC5-899B-E2C4-1468-3AF70C082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festgestellt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Preaurikuläre Lymphadenopathie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B61C0F-C527-6E29-C67C-7BFFD680164D}"/>
              </a:ext>
            </a:extLst>
          </p:cNvPr>
          <p:cNvSpPr/>
          <p:nvPr/>
        </p:nvSpPr>
        <p:spPr>
          <a:xfrm>
            <a:off x="1394200" y="3593467"/>
            <a:ext cx="184404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092671" y="3578493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9999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070B-CA3F-65AC-76B2-5CE805DCA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F6B837FB-92CD-AA7C-CC22-C1800D2B91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1388BEE9-355B-6F3E-48CA-3759B521B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171CB92-934C-1B86-9EF5-F85EA706DD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F32DBBC9-D4AC-5BF8-BB98-BA990A54E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05A9A11D-CC7B-C59C-A570-3AD43BBCE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75685E-A40A-B6E4-36A5-A76D9ECABB44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F2839433-F96F-EC6E-917D-373C0BC42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A4CC204C-3D1F-7F5C-F2E4-C49051A66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245EB5D4-6F49-B142-3D6F-F1F7D13BEE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238733C4-6093-EE10-8E0E-956D3CD3C0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70206E31-66D0-611F-FB7A-103C9E61D9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CCFF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2C36AD2D-9629-07DB-0543-625CE304E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F3201E6C-D450-305D-C094-FE5833A566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festgestellt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Preaurikuläre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866F6DA-035A-F7B1-C474-7D6DB72AF264}"/>
              </a:ext>
            </a:extLst>
          </p:cNvPr>
          <p:cNvSpPr/>
          <p:nvPr/>
        </p:nvSpPr>
        <p:spPr>
          <a:xfrm>
            <a:off x="4150518" y="3611259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8046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DA799-CB6D-8D2A-44C4-4EBBC547B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5B754B88-2F27-B324-92E4-AE617D64E2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BE2026EE-8C13-98C8-61D7-2F12A7814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31B10E80-6C52-89A1-77BA-08A866FA5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CAAFE5A3-9D5C-B5B7-7AE7-CB7ECADE8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D584A24B-8566-307B-2E23-76FFF28A5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EED29A0-EE63-1E1C-7AA6-D4E4BC01A391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68BFCCD2-DBA3-C009-8088-898E8A27F9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06211FB5-7334-F912-6A4A-145C22DE7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90BDCC4A-C326-7C85-6AB1-6C54B1584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7E8457F9-DEFA-2BE4-8855-935224D91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391EEA48-F8CA-7D95-3D51-12A75A819A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  <a:endParaRPr lang="en-US" altLang="en-US" sz="1800" dirty="0">
              <a:solidFill>
                <a:srgbClr val="99CCFF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0F0E6A9C-0053-6244-CADC-8AA1D1B500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5EA108-0BE3-6081-0D4A-CCF2308E8001}"/>
              </a:ext>
            </a:extLst>
          </p:cNvPr>
          <p:cNvSpPr/>
          <p:nvPr/>
        </p:nvSpPr>
        <p:spPr>
          <a:xfrm>
            <a:off x="6337735" y="1966622"/>
            <a:ext cx="1968065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3CA8AE86-FCFB-3088-2B97-D16C56E93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Preaurikuläre Lymphadenopathie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DB350A-4F7F-1A58-F240-5287FAEC7214}"/>
              </a:ext>
            </a:extLst>
          </p:cNvPr>
          <p:cNvSpPr/>
          <p:nvPr/>
        </p:nvSpPr>
        <p:spPr>
          <a:xfrm>
            <a:off x="1226325" y="3769692"/>
            <a:ext cx="1552046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72765FF-D891-9B26-498A-39E1E97F5032}"/>
              </a:ext>
            </a:extLst>
          </p:cNvPr>
          <p:cNvSpPr/>
          <p:nvPr/>
        </p:nvSpPr>
        <p:spPr>
          <a:xfrm>
            <a:off x="4179829" y="3601799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36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CB2B0-E0D2-4D2B-E658-14AA4E662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D5B6CC4D-E4B5-EF3C-E89A-7C955EF1B1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DC74DAA1-A4E2-5681-F8E4-4FCCFAAB3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49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3388EB92-27C8-C064-2D0B-D3C53AB12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CBE37210-C520-A9F9-071C-8A9D2E7F2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F25069B4-1E0F-3378-664B-5907DE5B9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568ED0-FE50-1495-AC8D-4005283F6EC6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2692CA20-2D7C-7F50-A1EC-367D90016E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C65A087E-8699-F7CF-0DCA-347A6F228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9CD2EFCF-3352-FAA5-C726-F6F7D19DE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99787BF3-58E4-97DA-4196-33009EEF12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7A24A820-A442-B158-2679-3F45B9D3CC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  <a:endParaRPr lang="en-US" altLang="en-US" sz="1800" dirty="0">
              <a:solidFill>
                <a:srgbClr val="99CCFF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9C5EC53E-D3C3-416A-FEE7-D904F1A7E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4A813AA7-1F1B-DF45-FFD0-B8BF35256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festgestellt werden?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Preaurikuläre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10204F3-9B3E-8787-87F4-4F9CFE4D5B07}"/>
              </a:ext>
            </a:extLst>
          </p:cNvPr>
          <p:cNvSpPr/>
          <p:nvPr/>
        </p:nvSpPr>
        <p:spPr>
          <a:xfrm>
            <a:off x="4191000" y="3669437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994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29341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S,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T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 </a:t>
            </a:r>
            <a:r>
              <a:rPr lang="en-US" altLang="en-US" sz="1200" dirty="0" err="1">
                <a:solidFill>
                  <a:srgbClr val="FFFF99"/>
                </a:solidFill>
              </a:rPr>
              <a:t>Subepitheliale</a:t>
            </a:r>
            <a:r>
              <a:rPr lang="en-US" altLang="en-US" sz="1200" dirty="0">
                <a:solidFill>
                  <a:srgbClr val="FFFF99"/>
                </a:solidFill>
              </a:rPr>
              <a:t>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C1D0BFA-F437-40DC-9394-E258460BE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1890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D2F714B7-A3C6-4B7E-A3DF-082187EF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  <a:endParaRPr lang="en-US" altLang="en-US" sz="1800" dirty="0">
              <a:solidFill>
                <a:srgbClr val="99CCFF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EC54D8FF-B839-4850-950E-456C08FFF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C7C0B1-39A3-56AE-042B-4F06F92BEB53}"/>
              </a:ext>
            </a:extLst>
          </p:cNvPr>
          <p:cNvSpPr/>
          <p:nvPr/>
        </p:nvSpPr>
        <p:spPr>
          <a:xfrm>
            <a:off x="6145305" y="2257662"/>
            <a:ext cx="2454417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AF56D10F-53D6-2968-FC2B-62950579A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62213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Über welche Beschwerden klagen die Patienten in diesem Stadium?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Preaurikuläre Lymphadenopathie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FD1BFA-253D-7B86-C15B-1E10B49332A8}"/>
              </a:ext>
            </a:extLst>
          </p:cNvPr>
          <p:cNvSpPr/>
          <p:nvPr/>
        </p:nvSpPr>
        <p:spPr>
          <a:xfrm>
            <a:off x="298205" y="3935512"/>
            <a:ext cx="1454395" cy="213866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Wörter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8B0A445-41B2-E171-05DD-728EC7F87D1E}"/>
              </a:ext>
            </a:extLst>
          </p:cNvPr>
          <p:cNvSpPr/>
          <p:nvPr/>
        </p:nvSpPr>
        <p:spPr>
          <a:xfrm>
            <a:off x="1981200" y="3950957"/>
            <a:ext cx="160020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174085" y="3578493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26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47069-8C9A-F4A8-0917-F6CC6DAA6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1093749B-A4EA-2A0F-3617-4DA68FC60B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2AF8E688-05BB-4CF1-6652-B965CF58C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1899FE6-A7C5-2E09-637F-3AF0689AE1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B90DE1C5-E67C-5FE2-F096-91FA18332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0126DA7A-B34B-2F70-1532-5DF58BB24A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85E42E-237E-81D5-6A73-866365012734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08947050-7D68-84CD-998A-44A0CB185F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D0969496-8D92-0535-132B-946C5FFF0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48453A63-258F-8E21-5671-45545DFEC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800B1DCE-E505-4180-6548-D722063C0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0347F879-B6C8-3075-B4C9-39997BFC2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  <a:endParaRPr lang="en-US" altLang="en-US" sz="1800" dirty="0">
              <a:solidFill>
                <a:srgbClr val="99CCFF"/>
              </a:solidFill>
            </a:endParaRP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Bindehaut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9D9B2493-3787-5783-72B8-397F578A6C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BE6A6004-0223-ED35-E2B6-A79E5872C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Präaurikuläre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ECE4EE4-6045-249F-2F9F-AEBCBAFE8CBB}"/>
              </a:ext>
            </a:extLst>
          </p:cNvPr>
          <p:cNvSpPr/>
          <p:nvPr/>
        </p:nvSpPr>
        <p:spPr>
          <a:xfrm>
            <a:off x="4191000" y="3601799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0242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D2F714B7-A3C6-4B7E-A3DF-082187EF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Bindehaut </a:t>
            </a:r>
            <a:r>
              <a:rPr lang="en-US" altLang="en-US" sz="1200" dirty="0">
                <a:solidFill>
                  <a:srgbClr val="99CCFF"/>
                </a:solidFill>
              </a:rPr>
              <a:t>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DC7FCC9F-65B4-4C07-AD98-0B01CA6741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CFCC443D-EA78-B8DA-7C11-950611BC6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Präaurikuläre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038600" y="3584866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F1B46A-745F-4257-D4EF-D1C754BFB546}"/>
              </a:ext>
            </a:extLst>
          </p:cNvPr>
          <p:cNvSpPr/>
          <p:nvPr/>
        </p:nvSpPr>
        <p:spPr>
          <a:xfrm>
            <a:off x="306486" y="4104858"/>
            <a:ext cx="1522313" cy="272534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DC5B53-86CD-8044-027F-98E322169970}"/>
              </a:ext>
            </a:extLst>
          </p:cNvPr>
          <p:cNvSpPr/>
          <p:nvPr/>
        </p:nvSpPr>
        <p:spPr>
          <a:xfrm>
            <a:off x="6827507" y="2209800"/>
            <a:ext cx="1259506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218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962D8-08EE-B09D-C43A-0476E06D5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23C9CA27-A6BE-BC56-1B29-DDAED16B9E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E00BCADB-1B9F-C323-8D5C-0B61686BB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5191EEF-48E1-AB1D-63B8-CAA07F7819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55CED6BA-81AA-5E0C-E57A-600867768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28435DE-356E-5452-FEF3-D59E223C2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38BB5-D395-ED9C-3522-E8B355F5A475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0E4BC76E-C5AB-3901-F2BA-60685899AC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429C228F-41F2-4594-11B7-A833E95D5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0F669B61-3B1A-9A00-7AC7-2972904AF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067ED10B-E525-100C-4016-534CC423E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1C0860CD-BCA5-2ADE-1F6F-9A01543443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Bindehaut </a:t>
            </a:r>
            <a:r>
              <a:rPr lang="en-US" altLang="en-US" sz="1200" dirty="0">
                <a:solidFill>
                  <a:srgbClr val="99CCFF"/>
                </a:solidFill>
              </a:rPr>
              <a:t>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7708B871-8242-5E3C-5095-4C0134803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3" name="Text Box 23">
            <a:extLst>
              <a:ext uri="{FF2B5EF4-FFF2-40B4-BE49-F238E27FC236}">
                <a16:creationId xmlns:a16="http://schemas.microsoft.com/office/drawing/2014/main" id="{64F64E75-B627-07A1-DC4B-29DF6D8A38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Welches </a:t>
            </a:r>
            <a:r>
              <a:rPr lang="en-US" altLang="en-US" sz="1200" i="1" dirty="0" err="1">
                <a:solidFill>
                  <a:schemeClr val="accent5">
                    <a:lumMod val="50000"/>
                  </a:schemeClr>
                </a:solidFill>
              </a:rPr>
              <a:t>nicht-okulare </a:t>
            </a:r>
            <a:r>
              <a:rPr lang="en-US" altLang="en-US" sz="1200" i="1" dirty="0">
                <a:solidFill>
                  <a:schemeClr val="accent5">
                    <a:lumMod val="50000"/>
                  </a:schemeClr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Präaurikuläre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5DD36A5-F22D-A726-B83F-8DD146B0824E}"/>
              </a:ext>
            </a:extLst>
          </p:cNvPr>
          <p:cNvSpPr/>
          <p:nvPr/>
        </p:nvSpPr>
        <p:spPr>
          <a:xfrm>
            <a:off x="3962400" y="3611259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597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DFFD7C41-40A6-4A48-9412-B297C92C8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94F2B45E-D26A-4096-9AC6-2C19E6856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D10129-B7C5-4EAB-80D5-23CAE96BABCF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BF5BC9FF-3E18-4017-924E-178138849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637BC51D-116D-4C47-9158-E814E2C629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FF97F9C9-E03A-4C4D-8322-E7370394A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AB2A3BAC-09B0-4106-BBAF-7C682B3F64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5DA085A0-10D5-497D-9101-D66879CBA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Welches </a:t>
            </a:r>
            <a:r>
              <a:rPr lang="en-US" altLang="en-US" sz="1200" i="1" dirty="0" err="1">
                <a:solidFill>
                  <a:schemeClr val="bg1"/>
                </a:solidFill>
              </a:rPr>
              <a:t>nicht-okulare </a:t>
            </a:r>
            <a:r>
              <a:rPr lang="en-US" altLang="en-US" sz="1200" i="1" dirty="0">
                <a:solidFill>
                  <a:schemeClr val="bg1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accent5">
                    <a:lumMod val="50000"/>
                  </a:schemeClr>
                </a:solidFill>
              </a:rPr>
              <a:t>Präaurikuläre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B0A7BC9-E0C6-4CAB-B8CC-4D5FCF5B8D26}"/>
              </a:ext>
            </a:extLst>
          </p:cNvPr>
          <p:cNvSpPr/>
          <p:nvPr/>
        </p:nvSpPr>
        <p:spPr>
          <a:xfrm>
            <a:off x="4038600" y="3611259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D2F714B7-A3C6-4B7E-A3DF-082187EF1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76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993300"/>
                </a:solidFill>
              </a:rPr>
              <a:t>Bindehautmembranen</a:t>
            </a:r>
            <a:r>
              <a:rPr lang="en-US" altLang="en-US" sz="1200" dirty="0">
                <a:solidFill>
                  <a:srgbClr val="993300"/>
                </a:solidFill>
              </a:rPr>
              <a:t> </a:t>
            </a:r>
            <a:r>
              <a:rPr lang="en-US" altLang="en-US" sz="1200" dirty="0">
                <a:solidFill>
                  <a:srgbClr val="99CCFF"/>
                </a:solidFill>
              </a:rPr>
              <a:t>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CCFF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F1D60ABD-1B75-4404-B0D9-FF9E102EBD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1874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5AB89-7681-09EB-AC48-1BC623DA9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D133BC90-E69E-B801-9419-79FAC5E3E9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C68BA6F-9EF5-C655-7014-7E176D3A3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32AA8FF-6912-AEF1-9919-FA64AAF07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8" name="Text Box 32">
            <a:extLst>
              <a:ext uri="{FF2B5EF4-FFF2-40B4-BE49-F238E27FC236}">
                <a16:creationId xmlns:a16="http://schemas.microsoft.com/office/drawing/2014/main" id="{78C80507-A1D4-81D5-8876-371816992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0600"/>
            <a:ext cx="8915400" cy="2308324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dirty="0">
              <a:solidFill>
                <a:srgbClr val="FF66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     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 b="1" i="1" dirty="0">
              <a:solidFill>
                <a:schemeClr val="bg1"/>
              </a:solidFill>
            </a:endParaRPr>
          </a:p>
        </p:txBody>
      </p:sp>
      <p:sp>
        <p:nvSpPr>
          <p:cNvPr id="10" name="Text Box 30">
            <a:extLst>
              <a:ext uri="{FF2B5EF4-FFF2-40B4-BE49-F238E27FC236}">
                <a16:creationId xmlns:a16="http://schemas.microsoft.com/office/drawing/2014/main" id="{2395FF82-820D-3DEA-8C25-F66D16C50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205" y="1219200"/>
            <a:ext cx="2480166" cy="369332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>
                <a:solidFill>
                  <a:srgbClr val="008000"/>
                </a:solidFill>
              </a:rPr>
              <a:t>Follikuläre Konjunktivitis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F2DDF8-D192-48D1-4096-901819BB9EB9}"/>
              </a:ext>
            </a:extLst>
          </p:cNvPr>
          <p:cNvSpPr txBox="1"/>
          <p:nvPr/>
        </p:nvSpPr>
        <p:spPr>
          <a:xfrm>
            <a:off x="4382457" y="3200400"/>
            <a:ext cx="4737796" cy="948978"/>
          </a:xfrm>
          <a:prstGeom prst="rect">
            <a:avLst/>
          </a:prstGeom>
          <a:solidFill>
            <a:srgbClr val="9933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Wie äußert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sich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die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Epidemische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2">
                    <a:lumMod val="75000"/>
                  </a:schemeClr>
                </a:solidFill>
              </a:rPr>
              <a:t>Keratokonjunktivitis</a:t>
            </a:r>
            <a:r>
              <a:rPr lang="en-US" sz="1200" i="1" dirty="0">
                <a:solidFill>
                  <a:schemeClr val="bg2">
                    <a:lumMod val="7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 Stadien…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1: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Infektion der oberen Atemwege</a:t>
            </a:r>
          </a:p>
          <a:p>
            <a:r>
              <a:rPr lang="en-US" sz="1200" b="1" dirty="0">
                <a:solidFill>
                  <a:schemeClr val="bg1"/>
                </a:solidFill>
              </a:rPr>
              <a:t>Stadium 2: Schwere follikuläre Konjunktivitis</a:t>
            </a:r>
          </a:p>
          <a:p>
            <a:r>
              <a:rPr lang="en-US" sz="1200" b="1" dirty="0">
                <a:solidFill>
                  <a:schemeClr val="bg2">
                    <a:lumMod val="75000"/>
                  </a:schemeClr>
                </a:solidFill>
              </a:rPr>
              <a:t>Stadium 3: </a:t>
            </a:r>
            <a:r>
              <a:rPr lang="en-US" sz="1200" dirty="0">
                <a:solidFill>
                  <a:schemeClr val="bg2">
                    <a:lumMod val="75000"/>
                  </a:schemeClr>
                </a:solidFill>
              </a:rPr>
              <a:t>Subepitheliale Infiltrate</a:t>
            </a:r>
          </a:p>
        </p:txBody>
      </p:sp>
      <p:sp>
        <p:nvSpPr>
          <p:cNvPr id="12" name="Text Box 33">
            <a:extLst>
              <a:ext uri="{FF2B5EF4-FFF2-40B4-BE49-F238E27FC236}">
                <a16:creationId xmlns:a16="http://schemas.microsoft.com/office/drawing/2014/main" id="{A319C23B-2338-22D1-044F-F40448453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741488"/>
            <a:ext cx="2736647" cy="579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Leichter </a:t>
            </a:r>
            <a:r>
              <a:rPr lang="en-US" altLang="en-US" sz="1200" dirty="0" err="1">
                <a:solidFill>
                  <a:srgbClr val="008000"/>
                </a:solidFill>
              </a:rPr>
              <a:t>Krankheitsverlauf</a:t>
            </a:r>
            <a:r>
              <a:rPr lang="en-US" altLang="en-US" sz="1200" dirty="0">
                <a:solidFill>
                  <a:srgbClr val="008000"/>
                </a:solidFill>
              </a:rPr>
              <a:t>, </a:t>
            </a:r>
            <a:r>
              <a:rPr lang="en-US" altLang="en-US" sz="1200" dirty="0" err="1">
                <a:solidFill>
                  <a:srgbClr val="008000"/>
                </a:solidFill>
              </a:rPr>
              <a:t>selten</a:t>
            </a:r>
            <a:r>
              <a:rPr lang="en-US" altLang="en-US" sz="1200" dirty="0">
                <a:solidFill>
                  <a:srgbClr val="008000"/>
                </a:solidFill>
              </a:rPr>
              <a:t> </a:t>
            </a:r>
            <a:r>
              <a:rPr lang="en-US" altLang="en-US" sz="1200" dirty="0" err="1">
                <a:solidFill>
                  <a:srgbClr val="008000"/>
                </a:solidFill>
              </a:rPr>
              <a:t>anzutreffen</a:t>
            </a:r>
            <a:endParaRPr lang="en-US" altLang="en-US" sz="1200" dirty="0">
              <a:solidFill>
                <a:srgbClr val="008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008000"/>
                </a:solidFill>
              </a:rPr>
              <a:t>in der Praxis</a:t>
            </a:r>
          </a:p>
        </p:txBody>
      </p:sp>
      <p:sp>
        <p:nvSpPr>
          <p:cNvPr id="13" name="Text Box 31">
            <a:extLst>
              <a:ext uri="{FF2B5EF4-FFF2-40B4-BE49-F238E27FC236}">
                <a16:creationId xmlns:a16="http://schemas.microsoft.com/office/drawing/2014/main" id="{05D6F1BB-E681-76A9-EF35-F360778E5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6363" y="1090613"/>
            <a:ext cx="237757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Pharyngokonjunktivales</a:t>
            </a:r>
            <a:endParaRPr lang="en-US" altLang="en-US" sz="1200" i="1" dirty="0">
              <a:solidFill>
                <a:srgbClr val="CC00CC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 err="1">
                <a:solidFill>
                  <a:srgbClr val="CC00CC"/>
                </a:solidFill>
              </a:rPr>
              <a:t>Fieber</a:t>
            </a:r>
            <a:r>
              <a:rPr lang="en-US" altLang="en-US" sz="1200" i="1" dirty="0">
                <a:solidFill>
                  <a:srgbClr val="CC00CC"/>
                </a:solidFill>
              </a:rPr>
              <a:t> </a:t>
            </a:r>
            <a:r>
              <a:rPr lang="en-US" altLang="en-US" sz="1200" dirty="0">
                <a:solidFill>
                  <a:srgbClr val="CC00CC"/>
                </a:solidFill>
              </a:rPr>
              <a:t>(PCF)</a:t>
            </a:r>
          </a:p>
        </p:txBody>
      </p:sp>
      <p:sp>
        <p:nvSpPr>
          <p:cNvPr id="16" name="Text Box 34">
            <a:extLst>
              <a:ext uri="{FF2B5EF4-FFF2-40B4-BE49-F238E27FC236}">
                <a16:creationId xmlns:a16="http://schemas.microsoft.com/office/drawing/2014/main" id="{8E900829-BC57-2A50-17B3-6F21634FE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0915" y="1752600"/>
            <a:ext cx="19030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CC00CC"/>
                </a:solidFill>
              </a:rPr>
              <a:t>Ähnlich wie eine Grippe</a:t>
            </a:r>
          </a:p>
        </p:txBody>
      </p:sp>
      <p:sp>
        <p:nvSpPr>
          <p:cNvPr id="17" name="Text Box 29">
            <a:extLst>
              <a:ext uri="{FF2B5EF4-FFF2-40B4-BE49-F238E27FC236}">
                <a16:creationId xmlns:a16="http://schemas.microsoft.com/office/drawing/2014/main" id="{90CDDEEC-6D91-0F74-652A-DDEF88E54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141" y="1076325"/>
            <a:ext cx="3108544" cy="39498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Epidemische</a:t>
            </a:r>
            <a:endParaRPr lang="en-US" altLang="en-US" sz="1200" b="1" i="1" dirty="0">
              <a:solidFill>
                <a:srgbClr val="993300"/>
              </a:solidFill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b="1" i="1" dirty="0" err="1">
                <a:solidFill>
                  <a:srgbClr val="993300"/>
                </a:solidFill>
              </a:rPr>
              <a:t>Keratokonjunktivitis</a:t>
            </a:r>
            <a:r>
              <a:rPr lang="en-US" altLang="en-US" sz="1200" b="1" i="1" dirty="0">
                <a:solidFill>
                  <a:srgbClr val="993300"/>
                </a:solidFill>
              </a:rPr>
              <a:t> </a:t>
            </a:r>
            <a:r>
              <a:rPr lang="en-US" altLang="en-US" sz="1200" b="1" dirty="0">
                <a:solidFill>
                  <a:srgbClr val="993300"/>
                </a:solidFill>
              </a:rPr>
              <a:t>(EKC)</a:t>
            </a: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E14E506C-047C-C321-B5B1-030CD30C7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708" y="2438400"/>
            <a:ext cx="4273927" cy="2487861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en-US" sz="1200" i="1" dirty="0">
                <a:solidFill>
                  <a:schemeClr val="bg1"/>
                </a:solidFill>
              </a:rPr>
              <a:t>Über welche Beschwerden klagen die Patienten in diesem Stadium</a:t>
            </a:r>
            <a:r>
              <a:rPr lang="en-US" altLang="en-US" sz="1200" i="1" dirty="0">
                <a:solidFill>
                  <a:schemeClr val="bg1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Tränenfluss, Fremdkörpergefühl, Lichtempfindlichkeit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Die Spaltlampenuntersuchung des vorderen Augenabschnitts zeigt…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…eine beidseitige follikuläre Konjunktivitis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…punktförmige epitheliale Keratopathie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…Petechiale Blutungen +/- subkonjunktivales Häm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…Bindehautmembranen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i="1" dirty="0">
                <a:solidFill>
                  <a:schemeClr val="bg1"/>
                </a:solidFill>
              </a:rPr>
              <a:t>Welches </a:t>
            </a:r>
            <a:r>
              <a:rPr lang="en-US" altLang="en-US" sz="1200" i="1" dirty="0" err="1">
                <a:solidFill>
                  <a:schemeClr val="bg1"/>
                </a:solidFill>
              </a:rPr>
              <a:t>nicht-okulare </a:t>
            </a:r>
            <a:r>
              <a:rPr lang="en-US" altLang="en-US" sz="1200" i="1" dirty="0">
                <a:solidFill>
                  <a:schemeClr val="bg1"/>
                </a:solidFill>
              </a:rPr>
              <a:t>Symptom könnte auftreten?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bg1"/>
                </a:solidFill>
              </a:rPr>
              <a:t>Präaurikuläre Lymphadenopathie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C247649-DAA6-C362-F114-F09C8D061B4A}"/>
              </a:ext>
            </a:extLst>
          </p:cNvPr>
          <p:cNvSpPr/>
          <p:nvPr/>
        </p:nvSpPr>
        <p:spPr>
          <a:xfrm>
            <a:off x="4126538" y="3568933"/>
            <a:ext cx="4217821" cy="54506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Box 35">
            <a:extLst>
              <a:ext uri="{FF2B5EF4-FFF2-40B4-BE49-F238E27FC236}">
                <a16:creationId xmlns:a16="http://schemas.microsoft.com/office/drawing/2014/main" id="{93D6FC27-304B-E98A-2124-39F0F3993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291" y="1794579"/>
            <a:ext cx="2948243" cy="76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Beidseitige follikuläre </a:t>
            </a:r>
            <a:r>
              <a:rPr lang="en-US" altLang="en-US" sz="1200" dirty="0" err="1">
                <a:solidFill>
                  <a:srgbClr val="993300"/>
                </a:solidFill>
              </a:rPr>
              <a:t>Konjunktivitis </a:t>
            </a:r>
            <a:r>
              <a:rPr lang="en-US" altLang="en-US" sz="1200" dirty="0">
                <a:solidFill>
                  <a:srgbClr val="993300"/>
                </a:solidFill>
              </a:rPr>
              <a:t>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punktförmige Keratopathie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petechiale Blutungen +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 err="1">
                <a:solidFill>
                  <a:srgbClr val="993300"/>
                </a:solidFill>
              </a:rPr>
              <a:t>Bindehautmembranen</a:t>
            </a:r>
            <a:r>
              <a:rPr lang="en-US" altLang="en-US" sz="1200" dirty="0">
                <a:solidFill>
                  <a:srgbClr val="993300"/>
                </a:solidFill>
              </a:rPr>
              <a:t> + </a:t>
            </a:r>
          </a:p>
          <a:p>
            <a:pPr algn="ctr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rgbClr val="993300"/>
                </a:solidFill>
              </a:rPr>
              <a:t>Lymphadenopathie</a:t>
            </a:r>
          </a:p>
        </p:txBody>
      </p:sp>
      <p:sp>
        <p:nvSpPr>
          <p:cNvPr id="19" name="Text Box 5">
            <a:extLst>
              <a:ext uri="{FF2B5EF4-FFF2-40B4-BE49-F238E27FC236}">
                <a16:creationId xmlns:a16="http://schemas.microsoft.com/office/drawing/2014/main" id="{01C987E5-F44B-B744-AF63-FDED589E21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42388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rgbClr val="99FF99"/>
                </a:solidFill>
              </a:rPr>
              <a:t>Thygesons </a:t>
            </a:r>
            <a:r>
              <a:rPr lang="en-US" sz="1200" dirty="0">
                <a:solidFill>
                  <a:srgbClr val="99FF99"/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Über welche Beschwerden klagen Patienten </a:t>
            </a:r>
            <a:r>
              <a:rPr lang="en-US" sz="1200" i="1" dirty="0" err="1">
                <a:solidFill>
                  <a:srgbClr val="99FF99"/>
                </a:solidFill>
              </a:rPr>
              <a:t>mit</a:t>
            </a:r>
            <a:r>
              <a:rPr lang="en-US" sz="1200" i="1" dirty="0">
                <a:solidFill>
                  <a:srgbClr val="99FF99"/>
                </a:solidFill>
              </a:rPr>
              <a:t> </a:t>
            </a:r>
            <a:r>
              <a:rPr lang="en-US" sz="1200" i="1" dirty="0" err="1">
                <a:solidFill>
                  <a:srgbClr val="99FF99"/>
                </a:solidFill>
              </a:rPr>
              <a:t>Thygeson</a:t>
            </a:r>
            <a:r>
              <a:rPr lang="en-US" sz="1200" i="1" dirty="0">
                <a:solidFill>
                  <a:srgbClr val="99FF99"/>
                </a:solidFill>
              </a:rPr>
              <a:t>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Lichtempfindlichkeit und Fremdkörpergefühl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ist der klassische Befund an der Hornhaut bei der Untersuchung (Hinweis: Es handelt sich </a:t>
            </a:r>
            <a:r>
              <a:rPr lang="en-US" sz="1200" b="1" i="1" dirty="0">
                <a:solidFill>
                  <a:srgbClr val="99FF99"/>
                </a:solidFill>
              </a:rPr>
              <a:t>nicht</a:t>
            </a:r>
            <a:r>
              <a:rPr lang="en-US" sz="1200" i="1" dirty="0">
                <a:solidFill>
                  <a:srgbClr val="99FF99"/>
                </a:solidFill>
              </a:rPr>
              <a:t> um </a:t>
            </a:r>
            <a:r>
              <a:rPr lang="en-US" sz="1200" i="1" dirty="0" err="1">
                <a:solidFill>
                  <a:srgbClr val="99FF99"/>
                </a:solidFill>
              </a:rPr>
              <a:t>dendritiforme </a:t>
            </a:r>
            <a:r>
              <a:rPr lang="en-US" sz="1200" i="1" dirty="0">
                <a:solidFill>
                  <a:srgbClr val="99FF99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13896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…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B605D0DE-B0A1-4EEA-B411-B08045F08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13775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Thygesons </a:t>
            </a:r>
            <a:r>
              <a:rPr lang="en-US" sz="1200" dirty="0">
                <a:solidFill>
                  <a:srgbClr val="0000FF"/>
                </a:solidFill>
              </a:rPr>
              <a:t>oberflächliche punktförmige Keratitis</a:t>
            </a:r>
            <a:endParaRPr lang="en-US" sz="1600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Über welche Beschwerden klagen Patienten </a:t>
            </a:r>
            <a:r>
              <a:rPr lang="en-US" sz="1200" i="1" dirty="0" err="1">
                <a:solidFill>
                  <a:srgbClr val="99FF99"/>
                </a:solidFill>
              </a:rPr>
              <a:t>mit</a:t>
            </a:r>
            <a:r>
              <a:rPr lang="en-US" sz="1200" i="1" dirty="0">
                <a:solidFill>
                  <a:srgbClr val="99FF99"/>
                </a:solidFill>
              </a:rPr>
              <a:t> </a:t>
            </a:r>
            <a:r>
              <a:rPr lang="en-US" sz="1200" i="1" dirty="0" err="1">
                <a:solidFill>
                  <a:srgbClr val="99FF99"/>
                </a:solidFill>
              </a:rPr>
              <a:t>Thygeson</a:t>
            </a:r>
            <a:r>
              <a:rPr lang="en-US" sz="1200" i="1" dirty="0">
                <a:solidFill>
                  <a:srgbClr val="99FF99"/>
                </a:solidFill>
              </a:rPr>
              <a:t>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Lichtempfindlichkeit und Fremdkörpergefühl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ist der klassische Befund an der Hornhaut bei der Untersuchung (Hinweis: Es handelt sich </a:t>
            </a:r>
            <a:r>
              <a:rPr lang="en-US" sz="1200" b="1" i="1" dirty="0">
                <a:solidFill>
                  <a:srgbClr val="99FF99"/>
                </a:solidFill>
              </a:rPr>
              <a:t>nicht</a:t>
            </a:r>
            <a:r>
              <a:rPr lang="en-US" sz="1200" i="1" dirty="0">
                <a:solidFill>
                  <a:srgbClr val="99FF99"/>
                </a:solidFill>
              </a:rPr>
              <a:t> um </a:t>
            </a:r>
            <a:r>
              <a:rPr lang="en-US" sz="1200" i="1" dirty="0" err="1">
                <a:solidFill>
                  <a:srgbClr val="99FF99"/>
                </a:solidFill>
              </a:rPr>
              <a:t>dendritiforme </a:t>
            </a:r>
            <a:r>
              <a:rPr lang="en-US" sz="1200" i="1" dirty="0">
                <a:solidFill>
                  <a:srgbClr val="99FF99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A7F3833D-4292-4E3F-99C8-1BDD65C8F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837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Thygesons </a:t>
            </a:r>
            <a:r>
              <a:rPr lang="en-US" sz="1200" dirty="0">
                <a:solidFill>
                  <a:srgbClr val="0000FF"/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  <a:endParaRPr lang="en-US" sz="1600" i="1" dirty="0">
              <a:solidFill>
                <a:srgbClr val="99FF99"/>
              </a:solidFill>
            </a:endParaRPr>
          </a:p>
          <a:p>
            <a:r>
              <a:rPr lang="en-US" sz="1200" dirty="0">
                <a:solidFill>
                  <a:srgbClr val="99FF99"/>
                </a:solidFill>
              </a:rPr>
              <a:t>Lichtempfindlichkeit und Fremdkörpergefühl</a:t>
            </a: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ist der klassische Befund an der Hornhaut bei der Untersuchung (Hinweis: Es handelt sich </a:t>
            </a:r>
            <a:r>
              <a:rPr lang="en-US" sz="1200" b="1" i="1" dirty="0">
                <a:solidFill>
                  <a:srgbClr val="99FF99"/>
                </a:solidFill>
              </a:rPr>
              <a:t>nicht</a:t>
            </a:r>
            <a:r>
              <a:rPr lang="en-US" sz="1200" i="1" dirty="0">
                <a:solidFill>
                  <a:srgbClr val="99FF99"/>
                </a:solidFill>
              </a:rPr>
              <a:t> um </a:t>
            </a:r>
            <a:r>
              <a:rPr lang="en-US" sz="1200" i="1" dirty="0" err="1">
                <a:solidFill>
                  <a:srgbClr val="99FF99"/>
                </a:solidFill>
              </a:rPr>
              <a:t>dendritiforme </a:t>
            </a:r>
            <a:r>
              <a:rPr lang="en-US" sz="1200" i="1" dirty="0">
                <a:solidFill>
                  <a:srgbClr val="99FF99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523A6934-B8ED-4ABA-B9BE-650752D00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38657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59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Thygesons </a:t>
            </a:r>
            <a:r>
              <a:rPr lang="en-US" sz="1200" dirty="0">
                <a:solidFill>
                  <a:srgbClr val="0000FF"/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Lichtempfindlichkeit, Fremdkörpergefühl, Tränenfluss und verminderte Sehschärfe</a:t>
            </a:r>
            <a:endParaRPr lang="en-US" sz="1600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ist der klassische Befund an der Hornhaut bei der Untersuchung (Hinweis: Es handelt sich </a:t>
            </a:r>
            <a:r>
              <a:rPr lang="en-US" sz="1200" b="1" i="1" dirty="0">
                <a:solidFill>
                  <a:srgbClr val="99FF99"/>
                </a:solidFill>
              </a:rPr>
              <a:t>nicht</a:t>
            </a:r>
            <a:r>
              <a:rPr lang="en-US" sz="1200" i="1" dirty="0">
                <a:solidFill>
                  <a:srgbClr val="99FF99"/>
                </a:solidFill>
              </a:rPr>
              <a:t> um </a:t>
            </a:r>
            <a:r>
              <a:rPr lang="en-US" sz="1200" i="1" dirty="0" err="1">
                <a:solidFill>
                  <a:srgbClr val="99FF99"/>
                </a:solidFill>
              </a:rPr>
              <a:t>dendritiforme </a:t>
            </a:r>
            <a:r>
              <a:rPr lang="en-US" sz="1200" i="1" dirty="0">
                <a:solidFill>
                  <a:srgbClr val="99FF99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diskrete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D34FBBC9-C493-4DE4-BE3C-E5D54DB47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252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29341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S,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E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 </a:t>
            </a:r>
            <a:r>
              <a:rPr lang="en-US" altLang="en-US" sz="1200" dirty="0" err="1">
                <a:solidFill>
                  <a:srgbClr val="FFFF99"/>
                </a:solidFill>
              </a:rPr>
              <a:t>Subepitheliale</a:t>
            </a:r>
            <a:r>
              <a:rPr lang="en-US" altLang="en-US" sz="1200" dirty="0">
                <a:solidFill>
                  <a:srgbClr val="FFFF99"/>
                </a:solidFill>
              </a:rPr>
              <a:t>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51A207A1-36EB-4462-8951-09FD1DA03D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11858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Lichtempfindlichkeit, Fremdkörpergefühl, Tränenfluss und verminderte Sehschärfe</a:t>
            </a:r>
            <a:endParaRPr lang="en-US" sz="1600" b="1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ist der klassische Befund bei der Untersuchung der Hornhaut (es handelt sich nicht um </a:t>
            </a:r>
            <a:r>
              <a:rPr lang="en-US" sz="1200" i="1" dirty="0" err="1">
                <a:solidFill>
                  <a:srgbClr val="99FF99"/>
                </a:solidFill>
              </a:rPr>
              <a:t>dendritiforme </a:t>
            </a:r>
            <a:r>
              <a:rPr lang="en-US" sz="1200" i="1" dirty="0">
                <a:solidFill>
                  <a:srgbClr val="99FF99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76D54-41E3-4CFD-842D-FC35B0F114E1}"/>
              </a:ext>
            </a:extLst>
          </p:cNvPr>
          <p:cNvSpPr txBox="1"/>
          <p:nvPr/>
        </p:nvSpPr>
        <p:spPr>
          <a:xfrm>
            <a:off x="788346" y="2730891"/>
            <a:ext cx="5675243" cy="579646"/>
          </a:xfrm>
          <a:prstGeom prst="rect">
            <a:avLst/>
          </a:prstGeom>
          <a:solidFill>
            <a:srgbClr val="FF00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chemeClr val="bg1"/>
                </a:solidFill>
              </a:rPr>
              <a:t>Sind die Beschwerden </a:t>
            </a:r>
            <a:r>
              <a:rPr lang="en-US" altLang="en-US" sz="1200" i="1" dirty="0" err="1">
                <a:solidFill>
                  <a:schemeClr val="bg1"/>
                </a:solidFill>
              </a:rPr>
              <a:t>des Patienten </a:t>
            </a:r>
            <a:r>
              <a:rPr lang="en-US" altLang="en-US" sz="1200" i="1" dirty="0">
                <a:solidFill>
                  <a:schemeClr val="bg1"/>
                </a:solidFill>
              </a:rPr>
              <a:t>eher leicht oder schwerwiegend?</a:t>
            </a:r>
            <a:endParaRPr lang="en-US" altLang="en-US" sz="1400" i="1" dirty="0">
              <a:solidFill>
                <a:srgbClr val="FF0000"/>
              </a:solidFill>
            </a:endParaRPr>
          </a:p>
          <a:p>
            <a:r>
              <a:rPr lang="en-US" altLang="en-US" sz="1200" dirty="0">
                <a:solidFill>
                  <a:srgbClr val="FF0000"/>
                </a:solidFill>
              </a:rPr>
              <a:t>Ähnlich wie bei der </a:t>
            </a:r>
            <a:r>
              <a:rPr lang="en-US" altLang="en-US" sz="1200" dirty="0" err="1">
                <a:solidFill>
                  <a:srgbClr val="FF0000"/>
                </a:solidFill>
              </a:rPr>
              <a:t>Akanthamöben</a:t>
            </a:r>
            <a:r>
              <a:rPr lang="en-US" altLang="en-US" sz="1200" dirty="0">
                <a:solidFill>
                  <a:srgbClr val="FF0000"/>
                </a:solidFill>
              </a:rPr>
              <a:t>-Keratitis klagen </a:t>
            </a:r>
            <a:r>
              <a:rPr lang="en-US" altLang="en-US" sz="1200" dirty="0" err="1">
                <a:solidFill>
                  <a:srgbClr val="FF0000"/>
                </a:solidFill>
              </a:rPr>
              <a:t>Thygeson-Patienten</a:t>
            </a:r>
            <a:r>
              <a:rPr lang="en-US" altLang="en-US" sz="1200" dirty="0">
                <a:solidFill>
                  <a:srgbClr val="FF0000"/>
                </a:solidFill>
              </a:rPr>
              <a:t> über Schmerzen, die in keinem Verhältnis zum klinischen Bild zu stehen scheinen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795EC184-0294-4023-8517-79EDA3AB1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95899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Akanthamöben</a:t>
            </a:r>
            <a:endParaRPr lang="en-US" altLang="en-US" sz="1200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b="1" dirty="0">
                <a:solidFill>
                  <a:srgbClr val="0000FF"/>
                </a:solidFill>
              </a:rPr>
              <a:t>Lichtempfindlichkeit, Fremdkörpergefühl, Tränenfluss und verminderte Sehschärfe</a:t>
            </a:r>
            <a:endParaRPr lang="en-US" sz="1600" b="1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99FF99"/>
              </a:solidFill>
            </a:endParaRPr>
          </a:p>
          <a:p>
            <a:r>
              <a:rPr lang="en-US" sz="1200" i="1" dirty="0">
                <a:solidFill>
                  <a:srgbClr val="99FF99"/>
                </a:solidFill>
              </a:rPr>
              <a:t>Was ist der klassische Befund bei der Untersuchung der Hornhaut (es handelt sich nicht um </a:t>
            </a:r>
            <a:r>
              <a:rPr lang="en-US" sz="1200" i="1" dirty="0" err="1">
                <a:solidFill>
                  <a:srgbClr val="99FF99"/>
                </a:solidFill>
              </a:rPr>
              <a:t>dendritiforme </a:t>
            </a:r>
            <a:r>
              <a:rPr lang="en-US" sz="1200" i="1" dirty="0">
                <a:solidFill>
                  <a:srgbClr val="99FF99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176D54-41E3-4CFD-842D-FC35B0F114E1}"/>
              </a:ext>
            </a:extLst>
          </p:cNvPr>
          <p:cNvSpPr txBox="1"/>
          <p:nvPr/>
        </p:nvSpPr>
        <p:spPr>
          <a:xfrm>
            <a:off x="788346" y="2730891"/>
            <a:ext cx="5675243" cy="579646"/>
          </a:xfrm>
          <a:prstGeom prst="rect">
            <a:avLst/>
          </a:prstGeom>
          <a:solidFill>
            <a:srgbClr val="FF0000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altLang="en-US" sz="1200" i="1" dirty="0">
                <a:solidFill>
                  <a:schemeClr val="bg1"/>
                </a:solidFill>
              </a:rPr>
              <a:t>Sind die Beschwerden </a:t>
            </a:r>
            <a:r>
              <a:rPr lang="en-US" altLang="en-US" sz="1200" i="1" dirty="0" err="1">
                <a:solidFill>
                  <a:schemeClr val="bg1"/>
                </a:solidFill>
              </a:rPr>
              <a:t>des Patienten </a:t>
            </a:r>
            <a:r>
              <a:rPr lang="en-US" altLang="en-US" sz="1200" i="1" dirty="0">
                <a:solidFill>
                  <a:schemeClr val="bg1"/>
                </a:solidFill>
              </a:rPr>
              <a:t>eher leicht oder schwerwiegend?</a:t>
            </a:r>
          </a:p>
          <a:p>
            <a:r>
              <a:rPr lang="en-US" altLang="en-US" sz="1200" dirty="0">
                <a:solidFill>
                  <a:schemeClr val="bg1"/>
                </a:solidFill>
              </a:rPr>
              <a:t>Ähnlich wie bei der </a:t>
            </a:r>
            <a:r>
              <a:rPr lang="en-US" altLang="en-US" sz="1200" i="1" dirty="0" err="1">
                <a:solidFill>
                  <a:schemeClr val="bg1"/>
                </a:solidFill>
              </a:rPr>
              <a:t>Akanthamöben</a:t>
            </a:r>
            <a:r>
              <a:rPr lang="en-US" altLang="en-US" sz="1200" dirty="0">
                <a:solidFill>
                  <a:schemeClr val="bg1"/>
                </a:solidFill>
              </a:rPr>
              <a:t>-Keratitis klagen Thygeson-Patienten über Schmerzen, die in keinem Verhältnis zum klinischen Bild zu stehen scheinen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8EA5B529-39AA-4CCA-9377-839D9E4CA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52228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Thygesons </a:t>
            </a:r>
            <a:r>
              <a:rPr lang="en-US" sz="1200" dirty="0">
                <a:solidFill>
                  <a:srgbClr val="0000FF"/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Lichtempfindlichkeit, Fremdkörpergefühl, Tränenfluss und verminderte Sehschärfe</a:t>
            </a:r>
            <a:endParaRPr lang="en-US" sz="1600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der klassische Befund bei der Untersuchung der Hornhaut (es handelt sich nicht um </a:t>
            </a:r>
            <a:r>
              <a:rPr lang="en-US" sz="1200" i="1" dirty="0" err="1">
                <a:solidFill>
                  <a:srgbClr val="0000FF"/>
                </a:solidFill>
              </a:rPr>
              <a:t>dendritiforme </a:t>
            </a:r>
            <a:r>
              <a:rPr lang="en-US" sz="1200" i="1" dirty="0">
                <a:solidFill>
                  <a:srgbClr val="0000FF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99FF99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Box 5">
            <a:extLst>
              <a:ext uri="{FF2B5EF4-FFF2-40B4-BE49-F238E27FC236}">
                <a16:creationId xmlns:a16="http://schemas.microsoft.com/office/drawing/2014/main" id="{8E31AF09-7B56-4ABA-BDBC-3BF6EF405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5247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331D95-0C1E-4975-BAE8-C77720009E03}"/>
              </a:ext>
            </a:extLst>
          </p:cNvPr>
          <p:cNvSpPr txBox="1"/>
          <p:nvPr/>
        </p:nvSpPr>
        <p:spPr>
          <a:xfrm>
            <a:off x="799421" y="2730891"/>
            <a:ext cx="734156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rgbClr val="0000FF"/>
                </a:solidFill>
              </a:rPr>
              <a:t>Thygesons </a:t>
            </a:r>
            <a:r>
              <a:rPr lang="en-US" sz="1200" dirty="0">
                <a:solidFill>
                  <a:srgbClr val="0000FF"/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rgbClr val="0000FF"/>
                </a:solidFill>
              </a:rPr>
              <a:t>mit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Lichtempfindlichkeit, Fremdkörpergefühl, Tränenfluss und verminderte Sehschärfe</a:t>
            </a:r>
            <a:endParaRPr lang="en-US" sz="1600" dirty="0">
              <a:solidFill>
                <a:srgbClr val="99FF99"/>
              </a:solidFill>
            </a:endParaRP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der klassische Befund bei der Untersuchung der Hornhaut (es handelt sich nicht um </a:t>
            </a:r>
            <a:r>
              <a:rPr lang="en-US" sz="1200" i="1" dirty="0" err="1">
                <a:solidFill>
                  <a:srgbClr val="0000FF"/>
                </a:solidFill>
              </a:rPr>
              <a:t>dendritiforme </a:t>
            </a:r>
            <a:r>
              <a:rPr lang="en-US" sz="1200" i="1" dirty="0">
                <a:solidFill>
                  <a:srgbClr val="0000FF"/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einzelne punktförmige Läsionen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4B7377-1750-4B11-8394-5C8799528BB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1D142F-093F-4147-8868-7528EC14D3D9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9AB6288-E6F8-482A-AF43-DB441A5EB85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56C9C5C4-72A8-40F6-B1F1-F5868353D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1657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E75E4E-1144-F1B5-3C7D-78CE763B7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lIns="25400" tIns="12700" rIns="25400" bIns="12700"/>
          <a:lstStyle/>
          <a:p>
            <a:fld id="{86A158ED-EDB7-4C9F-9977-2EDAA90AA47C}" type="slidenum">
              <a:rPr lang="en-US" altLang="en-US" smtClean="0"/>
              <a:t>64</a:t>
            </a:fld>
            <a:endParaRPr lang="en-US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4B27D3-1410-0A35-CE3D-99EB3EC52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18241"/>
            <a:ext cx="7465130" cy="3421518"/>
          </a:xfrm>
          <a:prstGeom prst="rect">
            <a:avLst/>
          </a:prstGeom>
        </p:spPr>
      </p:pic>
      <p:sp>
        <p:nvSpPr>
          <p:cNvPr id="5" name="Text Box 5">
            <a:extLst>
              <a:ext uri="{FF2B5EF4-FFF2-40B4-BE49-F238E27FC236}">
                <a16:creationId xmlns:a16="http://schemas.microsoft.com/office/drawing/2014/main" id="{AD054D05-1ABA-82A3-7840-8C38138CB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57FB88-3D73-F95D-77B4-83741C51DC00}"/>
              </a:ext>
            </a:extLst>
          </p:cNvPr>
          <p:cNvSpPr txBox="1"/>
          <p:nvPr/>
        </p:nvSpPr>
        <p:spPr>
          <a:xfrm>
            <a:off x="735079" y="5892968"/>
            <a:ext cx="7673841" cy="646331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pPr algn="ctr"/>
            <a:r>
              <a:rPr lang="en-US" sz="1200" dirty="0"/>
              <a:t>Thygeson-Keratopathie. </a:t>
            </a:r>
            <a:r>
              <a:rPr lang="en-US" sz="1200" i="1" dirty="0"/>
              <a:t>A</a:t>
            </a:r>
            <a:r>
              <a:rPr lang="en-US" sz="1200" dirty="0"/>
              <a:t>: Typisch sind feine, leicht erhabene oberflächliche Infiltrate mit körnigem Erscheinungsbild. </a:t>
            </a:r>
            <a:r>
              <a:rPr lang="en-US" sz="1200" i="1" dirty="0"/>
              <a:t>B</a:t>
            </a:r>
            <a:r>
              <a:rPr lang="en-US" sz="1200" dirty="0"/>
              <a:t>: Die Läsionen färben sich unregelmäßig mit Fluorescein. </a:t>
            </a:r>
          </a:p>
        </p:txBody>
      </p:sp>
    </p:spTree>
    <p:extLst>
      <p:ext uri="{BB962C8B-B14F-4D97-AF65-F5344CB8AC3E}">
        <p14:creationId xmlns:p14="http://schemas.microsoft.com/office/powerpoint/2010/main" val="328495540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ED717E-AE9B-24C3-8D2F-02AF40549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99CDF7ED-84F2-BED7-1B9F-7BDA2A5FAA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EBD58DB7-8856-0091-102C-6803F1903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C1799F1-56D6-8911-19EB-8B5B34F84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829D0-B973-284F-8FDE-135D8F1E63DF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bei der Untersuchung der Hornhaut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Läsionen…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?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43E11D0-DFF5-AFCD-FF66-09580AB75DBF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92470E-7642-F606-2D07-142F06BC7146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15CE78C-B40D-57A1-EE0C-DA77D543C81C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497578BD-1D91-6091-824A-B817B6BFFB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704940-DD14-DE6B-B920-5CC11413A021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Beidseitig (auch wenn sie asymmetrisch sein können)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Die Läsionen treten in der Regel in einem bestimmten Bereich der Hornhaut am dichtesten auf – in welchem?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31061873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087099-3FF0-E66F-2C0A-C6B9B053B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557D1AA2-7D07-BE93-DD55-FC318D1179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95E66FF6-BCB3-E7BD-559C-602B1D0A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13052DE-206B-54CA-5B22-B83903413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C3F2F-D9A5-8C5E-B027-30C0FD4BD48E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D09B0E-A918-784C-EC04-22FDF3CCA09A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12892B-93A3-E714-CDA9-EDD7DF49750D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B60F3E9-E68B-AC53-5920-19820F8CE126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DA426CB3-83E2-9071-495D-D1582DE8D9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F66AA35-B804-C65E-AF29-99B60338354A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41002025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12C4F-7C5A-D996-0C5E-91BA532A2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AC7AF00E-E6E5-DFE1-DE96-17866BF8CA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873E1F7D-3C96-BFDF-D06C-5A1B87B2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B4FC941-7FFF-AB10-6DBC-20391095D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87CF00-29BE-FE91-F10B-5FED3F1ECA86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2B39EFA-DAB0-A080-CCF1-34301FF71C15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B82164-852A-D074-8A86-E10BD7E02970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04674B-6810-9EB4-86BF-656DAB902846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CF91A79-BB9D-61F4-0130-5E31B9E16A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96E116-A230-F8E0-5936-69FB6030445C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/>
          </a:p>
          <a:p>
            <a:r>
              <a:rPr lang="en-US" sz="1200" i="1" dirty="0"/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84891408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B07B0-F2DF-B508-E2C0-0FC1954FD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861EF12C-24C6-F36B-6357-F6F68010DF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C67C8DC7-EE28-722E-B1CF-4F18D36E6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F3C1ECA-EE11-5C16-30B6-D1307A8D4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DD13AE-3378-EBA3-421F-CBD86D498ED9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C53C29E-BFD3-FA26-AF41-A951575E942E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7A4431-268C-0F65-3A38-5EB8328ED248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744E748-E641-1F91-F7A3-7F76642BDA69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8E09D1D9-F6ED-D863-5118-96C104FC3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F8CAAA-FF41-3F70-B82B-C8EBEEC0D069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/>
          </a:p>
          <a:p>
            <a:r>
              <a:rPr lang="en-US" sz="1200" i="1" dirty="0"/>
              <a:t>Sie zeigen im Laufe der Zeit ein bestimmtes Muster – welches ist das?</a:t>
            </a:r>
          </a:p>
          <a:p>
            <a:r>
              <a:rPr lang="en-US" sz="1200" dirty="0"/>
              <a:t>Ihre Anzahl und Lage schwanken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Die Läsionen treten in der Regel in einem bestimmten Bereich der Hornhaut am dichtesten auf – in welchem?</a:t>
            </a: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53152278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3FB456-8051-3ADF-7A06-CB1E4F89B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A810CCD5-B988-68CD-FB21-00BA3F52E0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EF3A2136-58DB-651E-E4C9-2F7DEF0C4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69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AAD730F-12C7-14C2-EE16-5835B241BE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F6DDAD-F825-4903-A518-DB5A70F388D2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0CE165D-7314-D657-5AE6-24156FA6E4D6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36DEF4-CAA4-4AD1-8B5A-7AA8E29AD206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3A5CED3-9A1A-3805-4FB0-7D83F8CBC8EB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1CE373C-29C6-4CBF-26E6-B8430D4F3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E7588D-67CF-EA2D-801F-F88978F1DD4F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/>
          </a:p>
          <a:p>
            <a:r>
              <a:rPr lang="en-US" sz="1200" i="1" dirty="0"/>
              <a:t>Sie zeigen im Laufe der Zeit ein bestimmtes Muster – welches ist das?</a:t>
            </a:r>
          </a:p>
          <a:p>
            <a:r>
              <a:rPr lang="en-US" sz="1200" dirty="0"/>
              <a:t>Ihre Anzahl und Lage schwanken</a:t>
            </a:r>
          </a:p>
          <a:p>
            <a:endParaRPr lang="en-US" sz="1400" dirty="0"/>
          </a:p>
          <a:p>
            <a:r>
              <a:rPr lang="en-US" sz="1200" i="1" dirty="0"/>
              <a:t>Die Läsionen treten tendenziell am dichtesten in einem bestimmten Bereich der Hornhaut auf – in welchem?</a:t>
            </a:r>
            <a:endParaRPr lang="en-US" sz="1400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665550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S</a:t>
            </a:r>
          </a:p>
          <a:p>
            <a:pPr lvl="1" eaLnBrk="1" hangingPunct="1"/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S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29341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S,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dirty="0">
                <a:solidFill>
                  <a:srgbClr val="0000FF"/>
                </a:solidFill>
              </a:rPr>
              <a:t>S </a:t>
            </a:r>
            <a:r>
              <a:rPr lang="en-US" altLang="en-US" sz="1200" dirty="0" err="1">
                <a:solidFill>
                  <a:srgbClr val="FFFF99"/>
                </a:solidFill>
              </a:rPr>
              <a:t>Subepitheliale</a:t>
            </a:r>
            <a:r>
              <a:rPr lang="en-US" altLang="en-US" sz="1200" dirty="0">
                <a:solidFill>
                  <a:srgbClr val="FFFF99"/>
                </a:solidFill>
              </a:rPr>
              <a:t>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1CA4CD87-5C7B-4B5B-9982-CCF3BBE476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75823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1CDA4-37B1-6EAA-7DB5-D91A17C1A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87D4C430-21AD-AC23-B5F1-B047E9663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8635394-2BEC-59F5-96CE-8962D2EBD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5AA038A-D9AA-7C49-D7FB-35673ED40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ED9A48-4346-6CE8-691B-FEEE47EDDA97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0F432C-83F1-2AB1-D93C-27A59DC4ED96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AD4F4E-DADA-49E0-AE09-5ADAF786D1ED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77101D1-B0DD-87CC-01C4-AF8A5A979915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F812010-9A26-C2CC-8CAD-C0051FAB6A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077FC7-1071-E956-5794-7D59D340CCB5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/>
          </a:p>
          <a:p>
            <a:r>
              <a:rPr lang="en-US" sz="1200" i="1" dirty="0"/>
              <a:t>Sie zeigen im Laufe der Zeit ein bestimmtes Muster – welches ist das?</a:t>
            </a:r>
          </a:p>
          <a:p>
            <a:r>
              <a:rPr lang="en-US" sz="1200" dirty="0"/>
              <a:t>Ihre Anzahl und Lage schwanken</a:t>
            </a:r>
          </a:p>
          <a:p>
            <a:endParaRPr lang="en-US" sz="1400" dirty="0"/>
          </a:p>
          <a:p>
            <a:r>
              <a:rPr lang="en-US" sz="1200" i="1" dirty="0"/>
              <a:t>Die Läsionen treten tendenziell am dichtesten in einem bestimmten Bereich der Hornhaut auf – in welchem?</a:t>
            </a:r>
          </a:p>
          <a:p>
            <a:r>
              <a:rPr lang="en-US" sz="1200" dirty="0"/>
              <a:t>Im zentralen Bereich</a:t>
            </a:r>
          </a:p>
          <a:p>
            <a:endParaRPr lang="en-US" sz="1400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32514490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EC4B8-119F-A82B-1EEE-DD7443986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EE231469-499D-0130-DD02-E259D7D44E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4268BD25-3888-0F02-229E-C59C1B5B8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E1B2D36-9CB0-3C98-10B2-69C0CDA90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A2F3E3-ED47-8FBE-27EA-8B19A39E639E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AECBFB8-4CDF-99E2-C857-8499E43266CA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71EBC6-FACD-E44B-D54F-14F6E487BBB4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7BEBF15-4B5D-43FA-765A-128252A6B48B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CA2AA7C-BE94-41C2-3FDC-CC21CB5E4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4ED03-AFB5-1193-67AC-964D00A46552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/>
          </a:p>
          <a:p>
            <a:r>
              <a:rPr lang="en-US" sz="1200" i="1" dirty="0"/>
              <a:t>Sie zeigen im Laufe der Zeit ein bestimmtes Muster – welches ist das?</a:t>
            </a:r>
          </a:p>
          <a:p>
            <a:r>
              <a:rPr lang="en-US" sz="1200" dirty="0"/>
              <a:t>Ihre Anzahl und Lage schwanken</a:t>
            </a:r>
          </a:p>
          <a:p>
            <a:endParaRPr lang="en-US" sz="1400" dirty="0"/>
          </a:p>
          <a:p>
            <a:r>
              <a:rPr lang="en-US" sz="1200" i="1" dirty="0"/>
              <a:t>Die Läsionen treten tendenziell am dichtesten in einem bestimmten Bereich der Hornhaut auf – in welchem?</a:t>
            </a:r>
          </a:p>
          <a:p>
            <a:r>
              <a:rPr lang="en-US" sz="1200" dirty="0"/>
              <a:t>Im zentralen Bereich</a:t>
            </a:r>
          </a:p>
          <a:p>
            <a:endParaRPr lang="en-US" sz="1400" dirty="0"/>
          </a:p>
          <a:p>
            <a:r>
              <a:rPr lang="en-US" sz="1200" i="1" dirty="0"/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– die Bindehaut ist in der Regel weiß und unauffällig (ein entscheidender Faktor, der die Thygeson-Erkrankung beispielsweise von einer Adeno-Konjunktivitis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15928955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AF774-144D-C372-D6AD-924CBA805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B3556486-27EC-F8E1-22B5-B1154DCA54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A43BBD34-83EF-8A05-9337-6E5402841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80B381AC-78C7-4CFA-1E63-16B52568E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E957E9-4772-7229-B628-6EFC9C7BC2F1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Mehrere diskrete punktförmige Läsionen … </a:t>
            </a:r>
            <a:r>
              <a:rPr lang="en-US" sz="1200" dirty="0">
                <a:solidFill>
                  <a:srgbClr val="0000FF"/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AF1125-1A61-AC06-4235-9AB91B0D7A0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43E9DD-6264-1EA4-B592-8D2369D1943A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0C82D93-36CF-80D0-0963-6EAB6ACC7874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4F35B94-23E9-81F9-2F48-118B6730C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B93980-D4DF-1A03-4133-C451FC05C67C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/>
              <a:t>Treten Thygeson-Läsionen einseitig oder beidseitig auf?</a:t>
            </a:r>
          </a:p>
          <a:p>
            <a:r>
              <a:rPr lang="en-US" sz="1200" dirty="0"/>
              <a:t>Beidseitig (obwohl sie asymmetrisch sein können)</a:t>
            </a:r>
          </a:p>
          <a:p>
            <a:endParaRPr lang="en-US" sz="1400" dirty="0"/>
          </a:p>
          <a:p>
            <a:r>
              <a:rPr lang="en-US" sz="1200" i="1" dirty="0"/>
              <a:t>Sie zeigen im Laufe der Zeit ein bestimmtes Muster – welches ist das?</a:t>
            </a:r>
          </a:p>
          <a:p>
            <a:r>
              <a:rPr lang="en-US" sz="1200" dirty="0"/>
              <a:t>Ihre Anzahl und Lage schwanken</a:t>
            </a:r>
          </a:p>
          <a:p>
            <a:endParaRPr lang="en-US" sz="1400" dirty="0"/>
          </a:p>
          <a:p>
            <a:r>
              <a:rPr lang="en-US" sz="1200" i="1" dirty="0"/>
              <a:t>Die Läsionen treten tendenziell am dichtesten in einem bestimmten Bereich der Hornhaut auf – in welchem?</a:t>
            </a:r>
          </a:p>
          <a:p>
            <a:r>
              <a:rPr lang="en-US" sz="1200" dirty="0"/>
              <a:t>Im zentralen Bereich</a:t>
            </a:r>
          </a:p>
          <a:p>
            <a:endParaRPr lang="en-US" sz="1400" dirty="0"/>
          </a:p>
          <a:p>
            <a:r>
              <a:rPr lang="en-US" sz="1200" i="1" dirty="0"/>
              <a:t>Welche Art von Bindehautreaktion begleitet eine Thygeson-Exazerbation?</a:t>
            </a:r>
          </a:p>
          <a:p>
            <a:r>
              <a:rPr lang="en-US" sz="1200" dirty="0"/>
              <a:t>Kaum welche. Die Bindehaut ist in der Regel nur leicht gerötet (ein entscheidender Faktor, der Thygeson von beispielsweise EKC unterscheidet)</a:t>
            </a:r>
          </a:p>
        </p:txBody>
      </p:sp>
    </p:spTree>
    <p:extLst>
      <p:ext uri="{BB962C8B-B14F-4D97-AF65-F5344CB8AC3E}">
        <p14:creationId xmlns:p14="http://schemas.microsoft.com/office/powerpoint/2010/main" val="150472561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4B503-68FE-70E6-23C9-CD9638CF4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DF89AD1E-9013-9241-2B76-0283293A00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9CAD4C12-1D7B-64BF-D04D-E817E30CB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863FC7A7-B57F-8F40-C7F0-E366E68841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CB95D6-2270-E0A2-E6DE-AC1D0E6B9F66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2E92A0B-71C7-EC36-871C-9EF68A56B3B9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D865BE-C9D8-6438-A7FC-E499E8940148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486DB94-E510-0E68-B1EB-923FB8F6DC09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D3621B5-873B-67EB-4B76-E19F478ED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35B5C1-05E8-FEC7-61AC-1DADA0E3E693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Kaum welche. Die Bindehaut ist in der Regel nur leicht gerötet (ein entscheidender Faktor, der Thygeson von beispielsweise einer adenoviralen Bindehautentzündung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750AB5-B67F-16F7-3FCB-24365DCE53AE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Nein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die Ursache von </a:t>
            </a:r>
            <a:r>
              <a:rPr lang="en-US" sz="1200" i="1" dirty="0" err="1">
                <a:solidFill>
                  <a:schemeClr val="accent5"/>
                </a:solidFill>
              </a:rPr>
              <a:t>Thygeson</a:t>
            </a:r>
            <a:r>
              <a:rPr lang="en-US" sz="1200" i="1" dirty="0">
                <a:solidFill>
                  <a:schemeClr val="accent5"/>
                </a:solidFill>
              </a:rPr>
              <a:t>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Dies ist derzeit nicht bekannt</a:t>
            </a:r>
          </a:p>
        </p:txBody>
      </p:sp>
    </p:spTree>
    <p:extLst>
      <p:ext uri="{BB962C8B-B14F-4D97-AF65-F5344CB8AC3E}">
        <p14:creationId xmlns:p14="http://schemas.microsoft.com/office/powerpoint/2010/main" val="217967802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7E418-2835-05CF-DB6C-588CD3B90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CC20EC04-2C4A-D601-FE53-5341243858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4468E693-2322-C2C7-3C21-95F0F35BF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5F82BB9-062E-8C1B-E47C-8C5EFF19F4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1C729EC-68F7-C3E2-F6DA-2047DDAF89C5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ACB3F3-51CF-6B92-6CE8-9DC67D9151E9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D02493-84ED-55C2-D0F7-86AAD7BD15A3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AC0F387-957C-DB07-4DBF-5098AAFB80A0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344ADE20-9B09-B2EE-9CBB-4861DE7E3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5B771C-16B0-3856-BF24-583E9B1287B9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Kaum welche. Die Bindehaut ist in der Regel nur leicht gerötet (ein entscheidender Faktor, der Thygeson von beispielsweise einer adenoviralen Bindehautentzündung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50E73E-8728-A19E-91CB-F17DA7F9849E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Nein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die Ursache von </a:t>
            </a:r>
            <a:r>
              <a:rPr lang="en-US" sz="1200" i="1" dirty="0" err="1">
                <a:solidFill>
                  <a:schemeClr val="accent5"/>
                </a:solidFill>
              </a:rPr>
              <a:t>Thygeson</a:t>
            </a:r>
            <a:r>
              <a:rPr lang="en-US" sz="1200" i="1" dirty="0">
                <a:solidFill>
                  <a:schemeClr val="accent5"/>
                </a:solidFill>
              </a:rPr>
              <a:t>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Dies ist derzeit nicht bekannt</a:t>
            </a:r>
          </a:p>
        </p:txBody>
      </p:sp>
    </p:spTree>
    <p:extLst>
      <p:ext uri="{BB962C8B-B14F-4D97-AF65-F5344CB8AC3E}">
        <p14:creationId xmlns:p14="http://schemas.microsoft.com/office/powerpoint/2010/main" val="287156264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1ED0B-E872-22CC-36F4-43538CC58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CCE011C4-A1B3-E033-D67F-EBFE8D84ED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5CE3376D-9E30-0F08-1151-31761FF72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F3611EE-3B57-1F93-82E5-AD31B30167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0BD3C2-5490-09C0-60F0-87366A588FC0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E487A3-C4BA-5295-7B46-50AB80F22F0B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73F126-F2F4-27CC-ECF8-967E02084DEB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2648F4-F693-AE0F-2481-17A26B359198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108A11AA-3E18-6304-FD3F-6FC803D97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82692B-FB0E-2631-09F2-A7E0B68DB6BC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in der Regel in einem bestimmten Bereich der Hornhaut am dichtesten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Kaum welche. Die Bindehaut ist in der Regel nur leicht gerötet (ein entscheidender Faktor, der Thygeson von beispielsweise einer adenoviralen Bindehautentzündung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A4F28-5251-F06F-0222-E7AE52041396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Nein</a:t>
            </a: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die Ursache von </a:t>
            </a:r>
            <a:r>
              <a:rPr lang="en-US" sz="1200" i="1" dirty="0" err="1">
                <a:solidFill>
                  <a:schemeClr val="accent5"/>
                </a:solidFill>
              </a:rPr>
              <a:t>Thygeson</a:t>
            </a:r>
            <a:r>
              <a:rPr lang="en-US" sz="1200" i="1" dirty="0">
                <a:solidFill>
                  <a:schemeClr val="accent5"/>
                </a:solidFill>
              </a:rPr>
              <a:t>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Dies ist derzeit nicht bekannt</a:t>
            </a:r>
          </a:p>
        </p:txBody>
      </p:sp>
    </p:spTree>
    <p:extLst>
      <p:ext uri="{BB962C8B-B14F-4D97-AF65-F5344CB8AC3E}">
        <p14:creationId xmlns:p14="http://schemas.microsoft.com/office/powerpoint/2010/main" val="85981692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5CEB-9989-B3F6-0C4E-CA08F4894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586874F4-DF8E-4493-0259-97CE6758DA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DA59093A-6421-A5C9-6AB3-66532ADF1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7853840D-BA92-21A4-06CE-66B81A341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FFD41B-FB0C-A64D-2ADA-52854EA3EA9C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02FE7E-CE29-2D60-25DB-A988CA08FD62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BCA9D5-841A-3006-00B4-EB296692879B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9E0D582-ED59-FFB1-69F6-C6A1E4729B9E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CD4DCDD-BA4F-7315-4514-321CC1FDD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AD85F1-51AE-2ACA-5C50-C00859B26658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Kaum welche. Die Bindehaut ist in der Regel nur leicht gerötet (ein entscheidender Faktor, der Thygeson von beispielsweise einer adenoviralen Bindehautentzündung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5AEB3E-3491-1A7B-B21B-A569F74BDC90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Nein</a:t>
            </a:r>
            <a:endParaRPr lang="en-US" sz="1400" dirty="0">
              <a:solidFill>
                <a:schemeClr val="accent5"/>
              </a:solidFill>
            </a:endParaRPr>
          </a:p>
          <a:p>
            <a:endParaRPr lang="en-US" sz="1400" dirty="0">
              <a:solidFill>
                <a:schemeClr val="accent5"/>
              </a:solidFill>
            </a:endParaRPr>
          </a:p>
          <a:p>
            <a:r>
              <a:rPr lang="en-US" sz="1200" i="1" dirty="0">
                <a:solidFill>
                  <a:schemeClr val="accent5"/>
                </a:solidFill>
              </a:rPr>
              <a:t>Was ist die Ursache von </a:t>
            </a:r>
            <a:r>
              <a:rPr lang="en-US" sz="1200" i="1" dirty="0" err="1">
                <a:solidFill>
                  <a:schemeClr val="accent5"/>
                </a:solidFill>
              </a:rPr>
              <a:t>Thygeson</a:t>
            </a:r>
            <a:r>
              <a:rPr lang="en-US" sz="1200" i="1" dirty="0">
                <a:solidFill>
                  <a:schemeClr val="accent5"/>
                </a:solidFill>
              </a:rPr>
              <a:t>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Dies ist derzeit nicht bekannt</a:t>
            </a:r>
          </a:p>
        </p:txBody>
      </p:sp>
    </p:spTree>
    <p:extLst>
      <p:ext uri="{BB962C8B-B14F-4D97-AF65-F5344CB8AC3E}">
        <p14:creationId xmlns:p14="http://schemas.microsoft.com/office/powerpoint/2010/main" val="45490226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D83C4-DC16-13B4-E2FB-44678BA2F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4E033128-DDAD-6114-C0DC-27ECCA9298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E1091811-35FE-6F5E-831E-877F5A63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4D6D759-BD90-65FE-8F7C-A905A3BDF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E15EE-4B57-44D8-2077-B7B0BA6A0EE1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1384BE-045C-6F97-48A9-CB26C11F5D09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943868-31AD-4591-D526-005E79013AD7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0C361D1-3820-B9C2-3602-4B91107AF907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BBEA308F-6BE9-7C41-FA0B-87B292C7E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F3BCEB-A0F6-B98B-4B2F-F8F0DF631D02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Kaum welche. Die Bindehaut ist in der Regel nur leicht gerötet (ein entscheidender Faktor, der Thygeson von beispielsweise einer adenoviralen Bindehautentzündung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0B0B20-FFD2-51BA-1185-105EF2E0BD19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Nein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die Ursache von </a:t>
            </a:r>
            <a:r>
              <a:rPr 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chemeClr val="accent5"/>
                </a:solidFill>
              </a:rPr>
              <a:t>Dies ist derzeit nicht bekannt</a:t>
            </a:r>
          </a:p>
        </p:txBody>
      </p:sp>
    </p:spTree>
    <p:extLst>
      <p:ext uri="{BB962C8B-B14F-4D97-AF65-F5344CB8AC3E}">
        <p14:creationId xmlns:p14="http://schemas.microsoft.com/office/powerpoint/2010/main" val="344000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2997D0-8B37-EFD3-1F71-665106ECB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90E2034D-F51E-761F-3876-5B8846A0EF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15021FDF-B6B1-CDD6-6A46-203AA1178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A380789F-F4E6-C7FC-AE8E-06CDDF8E8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B14630-04C1-F09F-1D05-5C6F93C6D9A5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A3F503-83E5-52F5-781B-A7922BB01D23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353703-61F3-F6A2-88BF-8B77BA8C7B71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928FA97-153E-2DA9-6256-C7A08984E48E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1B730BB-A98E-1C27-C907-505FCC9A2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75A716-06B4-CB48-D521-5B913A59156A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Kaum welche. Die Bindehaut ist in der Regel nur leicht gerötet (ein entscheidender Faktor, der Thygeson von beispielsweise einer adenoviralen Bindehautentzündung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2B64BC-0135-A594-1B74-55ED40A8F92B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Nein</a:t>
            </a:r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Was ist die Ursache von </a:t>
            </a:r>
            <a:r>
              <a:rPr lang="en-US" sz="1200" i="1" dirty="0" err="1">
                <a:solidFill>
                  <a:srgbClr val="0000FF"/>
                </a:solidFill>
              </a:rPr>
              <a:t>Thygeson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Dies ist derzeit nicht bekannt</a:t>
            </a:r>
          </a:p>
        </p:txBody>
      </p:sp>
    </p:spTree>
    <p:extLst>
      <p:ext uri="{BB962C8B-B14F-4D97-AF65-F5344CB8AC3E}">
        <p14:creationId xmlns:p14="http://schemas.microsoft.com/office/powerpoint/2010/main" val="5686272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DE1A99-FDD6-E2EF-3A63-4AF9068036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414CBB4E-5DBC-5308-8907-375EBF9BD0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1F676CCF-4BDC-3041-5A89-510A228F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79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3AD48BE-318E-8DBF-ADB6-8D6C7C87BB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222D08-71EC-4000-72C8-21706BAE707A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2FE5F3-508D-B231-5547-BFE38E66C8AD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519B5-BBB0-8A0A-F59E-B0131C8A9D5B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05C035E-3D85-37C8-E556-15915DBB3E8A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A4406A6D-A750-7CB2-75BF-2175C6131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E8153-5E88-E6E1-8331-59CE56071A69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9FDC54-6D58-BCC4-2BF9-4129EA62F5AC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81C4DD-0112-2BDA-6058-BC2AE5383C05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Der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Schwerpunkt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sollte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eher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auf der Linderung der Symptome als auf der Beseitigung der Läsionen liegen. Leichte Fälle sprechen möglicherweise gut auf künstliche Tränenflüssigkeit an. Bei fortgeschritteneren Fällen können BCLs angezeigt sein. </a:t>
            </a: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390038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Tragen </a:t>
            </a:r>
            <a:r>
              <a:rPr lang="en-US" altLang="en-US" sz="1200" b="1" dirty="0" err="1">
                <a:solidFill>
                  <a:srgbClr val="0000FF"/>
                </a:solidFill>
              </a:rPr>
              <a:t>weicher</a:t>
            </a:r>
            <a:r>
              <a:rPr lang="en-US" altLang="en-US" sz="1200" b="1" dirty="0">
                <a:solidFill>
                  <a:srgbClr val="0000FF"/>
                </a:solidFill>
              </a:rPr>
              <a:t> </a:t>
            </a:r>
            <a:r>
              <a:rPr lang="en-US" altLang="en-US" sz="1200" b="1" dirty="0" err="1">
                <a:solidFill>
                  <a:srgbClr val="0000FF"/>
                </a:solidFill>
              </a:rPr>
              <a:t>Kontaktlinsen</a:t>
            </a:r>
            <a:r>
              <a:rPr lang="en-US" altLang="en-US" sz="1200" b="1" dirty="0">
                <a:solidFill>
                  <a:srgbClr val="0000FF"/>
                </a:solidFill>
              </a:rPr>
              <a:t> (soft </a:t>
            </a:r>
            <a:r>
              <a:rPr lang="en-US" altLang="en-US" sz="1200" b="1" dirty="0" err="1">
                <a:solidFill>
                  <a:srgbClr val="0000FF"/>
                </a:solidFill>
              </a:rPr>
              <a:t>lenes</a:t>
            </a:r>
            <a:r>
              <a:rPr lang="en-US" altLang="en-US" sz="1200" b="1" dirty="0">
                <a:solidFill>
                  <a:srgbClr val="0000FF"/>
                </a:solidFill>
              </a:rPr>
              <a:t>) </a:t>
            </a:r>
          </a:p>
          <a:p>
            <a:pPr lvl="1" eaLnBrk="1" hangingPunct="1"/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2286001" cy="276793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/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  <a:r>
              <a:rPr lang="en-US" altLang="en-US" sz="1200" b="1" dirty="0">
                <a:solidFill>
                  <a:srgbClr val="0000FF"/>
                </a:solidFill>
              </a:rPr>
              <a:t>,</a:t>
            </a:r>
            <a:endParaRPr lang="en-US" altLang="en-US" b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Subepitheliale</a:t>
            </a:r>
            <a:r>
              <a:rPr lang="en-US" altLang="en-US" sz="1200" dirty="0">
                <a:solidFill>
                  <a:srgbClr val="0000FF"/>
                </a:solidFill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</a:rPr>
              <a:t>Ablagerungen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rgbClr val="FFFF99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/>
              <a:t>Dendriten!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71F651A1-4540-47DD-B63E-1F5074589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8552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9C16C-15F1-2395-6EE4-2BE279097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06778D5B-718C-6774-D851-907381C8BB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8A49211D-EB88-D0B8-F4BF-3B5FBB130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F37C3C44-BE5F-43E5-A4A0-81B96BF36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0DF9EE5-F2CF-9DEB-60FC-04D25F5602BC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4CAB1C-D70C-0AAE-7511-8D59EA36259D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072BFC-61DA-0E98-7B92-F2EF6D561695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96877AA-1FF1-64AE-C4F2-A246B3660211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88A55573-4C1C-CEB7-33D2-FA8F1D1ED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2D32AD-123A-DB36-969C-446F965FB024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67C16B-D2E2-4842-3F1A-1171596AD454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einschließlich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3353F-3047-ED1B-B87B-024014DBE5A8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Leichte Fälle sprechen möglicherweise gut auf künstliche Tränenflüssigkeit an. Bei fortgeschritteneren Fällen können BCLs angezeigt sein. </a:t>
            </a: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4BB7FB-69CC-EC05-3D8C-1046499D9C0B}"/>
              </a:ext>
            </a:extLst>
          </p:cNvPr>
          <p:cNvSpPr/>
          <p:nvPr/>
        </p:nvSpPr>
        <p:spPr>
          <a:xfrm>
            <a:off x="2980643" y="2617695"/>
            <a:ext cx="123444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7438AC-87DC-EBD6-F58D-6DA77444187C}"/>
              </a:ext>
            </a:extLst>
          </p:cNvPr>
          <p:cNvSpPr/>
          <p:nvPr/>
        </p:nvSpPr>
        <p:spPr>
          <a:xfrm>
            <a:off x="5306434" y="2622959"/>
            <a:ext cx="1988077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5044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E1A826-AB5F-F201-51BA-448BF4154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D947E27D-C714-D007-D473-5C06FEFAB7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6227228-3FC5-3C72-99FB-2394FA80B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FB72259-20A7-678F-297D-1CF7EE025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C585A0-EEAA-6664-C193-41802FCCF9DB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0D6C5D-1BC2-F63C-F93F-0D7E0B3FCDBE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A44C85-7629-4036-240B-4AD17A6A9F2E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46A211-D7F5-6B06-A08D-10591F6CB9EB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F4CB82DB-C1DB-5150-4DF7-77EFA979F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AC0608-120F-4B07-7D6E-2FF7F282CDF2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CC9BF-1137-38AD-CF9F-4FD1075C5BD1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66C469-6E0F-9ECF-75EB-4CE0103E5859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Leichte Fälle sprechen möglicherweise gut auf künstliche Tränenflüssigkeit an. Bei fortgeschritteneren Fällen können BCLs angezeigt sein. </a:t>
            </a: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247629396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81E67-E350-2A21-143C-368C50E8C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B579B81A-34C7-C514-D174-C555BF5801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2C7D670-756A-3125-77AB-1C154F1EA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0572EC5-8A97-DE89-0C3D-10CC25555F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035F6B-3A58-3151-6F55-863D181AF8A6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6A5CD0A-E697-7F61-756F-576CBF82EF4A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0A12A94-CF29-0444-2F85-D732D11EB0E3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E008EC-6832-476F-415C-DF8099C9C769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21494F8-B593-6D4F-DC38-7F5263B00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92F219-7DB7-B7AC-D40C-FB61D58ABAC8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219197-72CC-DCA8-2E55-F66DFDCB6CD0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einschließlich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957A81-D421-B07C-D05B-5F015F495309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9B0772-8C1C-11A3-E5A1-B90C2CB8BF19}"/>
              </a:ext>
            </a:extLst>
          </p:cNvPr>
          <p:cNvSpPr/>
          <p:nvPr/>
        </p:nvSpPr>
        <p:spPr>
          <a:xfrm>
            <a:off x="5364481" y="2781297"/>
            <a:ext cx="1908034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zwei Worte</a:t>
            </a:r>
          </a:p>
        </p:txBody>
      </p:sp>
    </p:spTree>
    <p:extLst>
      <p:ext uri="{BB962C8B-B14F-4D97-AF65-F5344CB8AC3E}">
        <p14:creationId xmlns:p14="http://schemas.microsoft.com/office/powerpoint/2010/main" val="98986073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9A508-6299-D0C5-589B-9C6624A0D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09DCA685-F8C7-3ED9-283F-4858062119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93498EBE-AB31-92CE-F8F2-EA244BDE7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9B816C0-CEBB-5157-F52A-4101AA4379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D1AB2E-F737-C86B-52F1-DB7CD343E645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2DBFE4-E62D-6B96-063D-51914A21A883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90ACED-9978-401D-D433-7F3F0303EA62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E6007C-5DC2-BA16-3B90-15E083FE1D07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38CEDAE3-8FBB-15DD-5C44-78464049A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B70E97-25C0-DE12-4F4B-2D32D68C1423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DB5058-D548-68DE-0136-9D461E738BD0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283931-26FC-6B0F-2ABA-4CA9F65D59D7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14349704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C3059-A636-D5C5-9692-0A006C92B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07605460-A4B8-D757-60BB-A781F5E781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591830A9-9256-08F5-7A6E-1D6548E31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854D782E-AF5C-15A3-605E-1DDBA0C82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C97713-DA73-20DA-A58A-BEB45ECA1833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9FBCB97-752A-F3BA-C259-698EC889EE39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7155C9-CF10-2C5F-8FF0-551531E6F67B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102C06E-5D28-10B8-D89D-489A1B28D6CB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2DC727CA-FC1F-1FCD-0729-027141B42F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21C693F-771E-3106-2D4F-1336737EA77B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16D91B-CB45-A7E1-8C2D-B170A49DC2FD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1CB62F-A3BC-9DF7-45D4-5A7E84F2674C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FCDB24-53A6-3B7D-58C8-CC8795F0F233}"/>
              </a:ext>
            </a:extLst>
          </p:cNvPr>
          <p:cNvSpPr/>
          <p:nvPr/>
        </p:nvSpPr>
        <p:spPr>
          <a:xfrm>
            <a:off x="3855782" y="2955721"/>
            <a:ext cx="432664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>
              <a:lnSpc>
                <a:spcPts val="700"/>
              </a:lnSpc>
            </a:pPr>
            <a:r>
              <a:rPr lang="en-US" sz="1200" dirty="0">
                <a:solidFill>
                  <a:schemeClr val="tx1"/>
                </a:solidFill>
              </a:rPr>
              <a:t>abb.</a:t>
            </a:r>
          </a:p>
        </p:txBody>
      </p:sp>
    </p:spTree>
    <p:extLst>
      <p:ext uri="{BB962C8B-B14F-4D97-AF65-F5344CB8AC3E}">
        <p14:creationId xmlns:p14="http://schemas.microsoft.com/office/powerpoint/2010/main" val="1503144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87E31-4523-8203-39E8-B56FB4260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C2ADB9AD-9935-6430-8799-2B39A9B4EA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4C9DAE28-127D-92F4-88BB-C5502DF4A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36FB887-2861-4A77-5517-10EBFAD12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F2F684-8FF2-B7C3-D7AB-41306C85ECD6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1B949C-67F4-43FE-463F-3C18AE024754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253A98-134A-C13E-9E4A-30A223CEA497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1BE52AE-BDC5-C764-B252-CE61736997FE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5E420453-4F62-08A9-3ACA-36AD9535C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92F5C2-2B75-FBEE-049D-2C10519DA4BD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D1B913-8EB5-1944-54B6-6957CDCEC466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einschließlich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B4442A-57AC-8B15-8327-9C049C4A7D8B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  <a:endParaRPr lang="en-US" sz="14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109043309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4113F-2DCC-5AF8-0A0A-F454AFDCA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EFACBE0D-2366-A7E2-FDBD-66E23065F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F2C5E190-5166-EA2E-655D-20E0962BF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C1313471-62E7-60B7-F0EA-356116C8A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33DBEE-C0A5-99D8-AA93-ACDAF4A8D33D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7A3BA1F-A3FF-332B-C805-15405DFB45C8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72A8FD-6FF9-3B75-A5EA-6D7A427A0D1E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AFCCD58-AA0C-5C27-B834-D468401F16A3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11DD12D8-1280-A081-85A6-379E85301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5A4CC5F-C33C-12AE-FFA6-43F6AED5E15D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17FCE-6F3C-2791-4DE2-05E68EF27FD3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FB5B85-3AF3-C6A2-D1D6-5120E005C186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sieht es mit Steroiden aus?</a:t>
            </a:r>
            <a:endParaRPr lang="en-US" sz="1400" i="1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Eine schwierige Entscheidung. Die Läsionen sprechen gut auf Steroide an, neigen jedoch dazu, kurz nach Absetzen der Behandlung wieder aufzutreten. 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198506243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9ADE5-CB0E-4341-B1B8-D1FDAFD63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D51AA27-20D2-B37D-F5D9-E57E9BDA04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EB756AD2-1FA0-3C09-9A52-830A5D71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3B6C949-5FD3-6B09-A0F2-E052B87CA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FDA31B-E027-4358-21A7-356AF0F6B97A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D34F109-C173-03AA-832A-001FA810D28B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6123D1-FCBC-020F-1A33-12C94247D72A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D057D15-892C-EFF2-A04C-364A3286293E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37F2EB59-AD61-27C5-347E-B0CD28B0C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224C72-8259-A886-26A5-38FDA24DDFA0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in der Regel in einem bestimmten Bereich der Hornhaut am dichtesten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6D0246-5227-02AF-BA19-834C77A1FE4F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einschließlich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00E0C8-5935-E1BA-3C4B-EE0EEC00C27C}"/>
              </a:ext>
            </a:extLst>
          </p:cNvPr>
          <p:cNvSpPr txBox="1"/>
          <p:nvPr/>
        </p:nvSpPr>
        <p:spPr>
          <a:xfrm>
            <a:off x="1001946" y="2382043"/>
            <a:ext cx="6438833" cy="20877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schwierige Entscheidung. Die Läsionen sprechen gut auf Steroide an, neigen jedoch dazu, kurz nach Absetzen der Behandlung wieder aufzutreten. 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Angesichts des chronischen/rezidivierenden Charakters des </a:t>
            </a:r>
            <a:r>
              <a:rPr lang="en-US" sz="12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Thygesons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besteht zudem die Gefahr, dass man es auf lange Sicht übertreibt. Was andere entzündungshemmende Medikamente betrifft,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161639526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256D8-E0CC-594D-315C-206ADA81D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C36A0FED-3FC2-FC22-1CC5-4B92665DDD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D10597C7-99C4-302F-FB7F-0E80D1733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B1175D70-C1D6-11B0-F2BF-04695F9CC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D52659-8EB1-0F2A-D74B-408C1EA36418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01C5EA-F45A-560E-0B20-C9268F422B20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43DAEC-37B5-7FFD-90D5-E1E74DAA61F8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71C5DFEF-2F30-5796-A298-58F1BCF6CF43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CE83C670-F4FC-32A2-C701-2EEDA6BC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2D0C4F-7955-E622-1FB3-5B1B6276CA78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20D392-D258-5CDE-42DD-30CF3787E1BA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B0935C6-E7F3-04AE-1001-2189457B5B7F}"/>
              </a:ext>
            </a:extLst>
          </p:cNvPr>
          <p:cNvSpPr txBox="1"/>
          <p:nvPr/>
        </p:nvSpPr>
        <p:spPr>
          <a:xfrm>
            <a:off x="1001946" y="2382043"/>
            <a:ext cx="6438833" cy="2272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schwierige Entscheidung. Die Läsionen sprechen gut auf Steroide an, neigen jedoch dazu, kurz nach Absetzen der Behandlung wieder aufzutreten. </a:t>
            </a:r>
            <a:r>
              <a:rPr lang="en-US" sz="1200" dirty="0"/>
              <a:t>Angesichts des chronischen/rezidivierenden Charakters des </a:t>
            </a:r>
            <a:r>
              <a:rPr lang="en-US" sz="1200" dirty="0" err="1"/>
              <a:t>Thygesons</a:t>
            </a:r>
            <a:r>
              <a:rPr lang="en-US" sz="1200" dirty="0"/>
              <a:t> besteht zudem die Gefahr, dass Steroide auf lange Sicht übermäßig eingesetzt werden. </a:t>
            </a:r>
            <a:r>
              <a:rPr lang="en-US" sz="12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Was andere entzündungshemmende Medikamente betrifft, so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10752112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57ED8-CF01-0B55-E3F2-579DC36AF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BD559D9C-71E4-4959-EA70-35436F6B73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E88CE588-DEC8-A051-A87D-2996BECD6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89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1C9A2992-4397-7B2F-5866-44B4B75E8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17BD7F-2E1C-97E1-08B2-67DF6DE7DCB7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6FDA1CE-2A62-7764-E208-58F906AE5D0E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69EA3B-C771-3C3D-E9CF-1D0330B0CD82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218A3B8-7689-248E-1AA2-8A1AF43396C3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84CFC09A-2C20-8382-1AC6-7251530CA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C29FCD-9494-4C8D-314F-53D153E0D43B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E94CA5-03F0-7879-0371-EE826DBABB0A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0C0A3B-D34A-E7EC-5182-1C6A3A32FD91}"/>
              </a:ext>
            </a:extLst>
          </p:cNvPr>
          <p:cNvSpPr txBox="1"/>
          <p:nvPr/>
        </p:nvSpPr>
        <p:spPr>
          <a:xfrm>
            <a:off x="1001946" y="2382043"/>
            <a:ext cx="6438833" cy="2272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schwierige Entscheidung. Die Läsionen sprechen gut auf Steroide an, neigen jedoch dazu, kurz nach Absetzen der Behandlung wieder aufzutreten. </a:t>
            </a:r>
            <a:r>
              <a:rPr lang="en-US" sz="1200" dirty="0"/>
              <a:t>Angesichts des chronischen/rezidivierenden Charakters des </a:t>
            </a:r>
            <a:r>
              <a:rPr lang="en-US" sz="1200" dirty="0" err="1"/>
              <a:t>Thygesons</a:t>
            </a:r>
            <a:r>
              <a:rPr lang="en-US" sz="1200" dirty="0"/>
              <a:t> besteht zudem die Gefahr, dass Steroide auf lange Sicht übermäßig eingesetzt werden. </a:t>
            </a:r>
            <a:r>
              <a:rPr lang="en-US" sz="1200" dirty="0">
                <a:solidFill>
                  <a:srgbClr val="0000FF"/>
                </a:solidFill>
              </a:rPr>
              <a:t>Was andere entzündungshemmende Medikamente betrifft, so gibt es Hinweise darauf, dass topisches Cyclosporin und Tacrolimus wirksam sein könnten.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3A6A9B-8459-0B3E-9E55-468902BB9176}"/>
              </a:ext>
            </a:extLst>
          </p:cNvPr>
          <p:cNvSpPr/>
          <p:nvPr/>
        </p:nvSpPr>
        <p:spPr>
          <a:xfrm>
            <a:off x="5386170" y="4289851"/>
            <a:ext cx="78603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58F2FD9-2B2B-18A9-CC0F-DA502BFF764D}"/>
              </a:ext>
            </a:extLst>
          </p:cNvPr>
          <p:cNvSpPr/>
          <p:nvPr/>
        </p:nvSpPr>
        <p:spPr>
          <a:xfrm>
            <a:off x="6550320" y="4244991"/>
            <a:ext cx="914400" cy="228600"/>
          </a:xfrm>
          <a:prstGeom prst="rect">
            <a:avLst/>
          </a:prstGeom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700"/>
              </a:lnSpc>
            </a:pPr>
            <a:endParaRPr lang="en-US" sz="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818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5">
            <a:extLst>
              <a:ext uri="{FF2B5EF4-FFF2-40B4-BE49-F238E27FC236}">
                <a16:creationId xmlns:a16="http://schemas.microsoft.com/office/drawing/2014/main" id="{B87F19C9-568D-4AFA-91FC-C918AEBAA3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Dendritiforme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Akanthamöben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  <a:r>
              <a:rPr lang="en-US" altLang="en-US" sz="1200" b="1" dirty="0">
                <a:solidFill>
                  <a:schemeClr val="bg1">
                    <a:lumMod val="75000"/>
                  </a:schemeClr>
                </a:solidFill>
              </a:rPr>
              <a:t>,</a:t>
            </a:r>
            <a:endParaRPr lang="en-US" altLang="en-US" b="1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E8B13-1412-442F-9A18-5DC475724A0B}"/>
              </a:ext>
            </a:extLst>
          </p:cNvPr>
          <p:cNvSpPr txBox="1"/>
          <p:nvPr/>
        </p:nvSpPr>
        <p:spPr>
          <a:xfrm>
            <a:off x="2209800" y="641866"/>
            <a:ext cx="6477000" cy="764312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>
            <a:spAutoFit/>
          </a:bodyPr>
          <a:lstStyle/>
          <a:p>
            <a:pPr>
              <a:defRPr/>
            </a:pPr>
            <a:r>
              <a:rPr lang="de-DE" sz="1200" dirty="0">
                <a:solidFill>
                  <a:srgbClr val="0000FF"/>
                </a:solidFill>
                <a:latin typeface="Arial" charset="0"/>
              </a:rPr>
              <a:t>Die Dendriten der herpetischen </a:t>
            </a:r>
            <a:r>
              <a:rPr lang="de-DE" sz="1200" dirty="0" err="1">
                <a:solidFill>
                  <a:srgbClr val="0000FF"/>
                </a:solidFill>
                <a:latin typeface="Arial" charset="0"/>
              </a:rPr>
              <a:t>Epitheliopathie</a:t>
            </a:r>
            <a:r>
              <a:rPr lang="de-DE" sz="1200" dirty="0">
                <a:solidFill>
                  <a:srgbClr val="0000FF"/>
                </a:solidFill>
                <a:latin typeface="Arial" charset="0"/>
              </a:rPr>
              <a:t> färben sich auf besondere Weise: Das Epithel an den Rändern der Dendriten färbt </a:t>
            </a:r>
            <a:r>
              <a:rPr lang="en-US" sz="1200" dirty="0" err="1">
                <a:solidFill>
                  <a:srgbClr val="0000FF"/>
                </a:solidFill>
                <a:latin typeface="Arial" charset="0"/>
              </a:rPr>
              <a:t>sich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 mit </a:t>
            </a:r>
            <a:r>
              <a:rPr lang="en-US" sz="12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1200" b="1" dirty="0" err="1">
                <a:solidFill>
                  <a:srgbClr val="FF0066"/>
                </a:solidFill>
                <a:latin typeface="Arial" charset="0"/>
              </a:rPr>
              <a:t>Rosenbengal</a:t>
            </a:r>
            <a:r>
              <a:rPr lang="en-US" sz="1200" b="1" dirty="0">
                <a:solidFill>
                  <a:srgbClr val="FF0066"/>
                </a:solidFill>
                <a:latin typeface="Arial" charset="0"/>
              </a:rPr>
              <a:t> 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, während die Basis der Dendriten mit </a:t>
            </a:r>
            <a:r>
              <a:rPr lang="en-US" sz="1200" b="1" dirty="0">
                <a:solidFill>
                  <a:srgbClr val="008000"/>
                </a:solidFill>
                <a:latin typeface="Arial" charset="0"/>
              </a:rPr>
              <a:t>Fluorescein</a:t>
            </a:r>
            <a:r>
              <a:rPr lang="en-US" sz="1200" dirty="0">
                <a:solidFill>
                  <a:srgbClr val="0000FF"/>
                </a:solidFill>
                <a:latin typeface="Arial" charset="0"/>
              </a:rPr>
              <a:t> färbt</a:t>
            </a:r>
            <a:r>
              <a:rPr lang="en-US" sz="1200" dirty="0">
                <a:solidFill>
                  <a:schemeClr val="accent5"/>
                </a:solidFill>
                <a:latin typeface="Arial" charset="0"/>
              </a:rPr>
              <a:t>. Es ist wichtig zu beachten, dass die Dendriten, die mit diesen anderen Erkrankungen assoziiert sind, sich im Allgemeinen nicht auf dieselbe Weise färben.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73766F-6F08-4226-9A4A-D5BC791D6884}"/>
              </a:ext>
            </a:extLst>
          </p:cNvPr>
          <p:cNvSpPr/>
          <p:nvPr/>
        </p:nvSpPr>
        <p:spPr>
          <a:xfrm>
            <a:off x="5284146" y="852165"/>
            <a:ext cx="964254" cy="1384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7A6930-E0BD-4101-8048-CD6E28054128}"/>
              </a:ext>
            </a:extLst>
          </p:cNvPr>
          <p:cNvSpPr/>
          <p:nvPr/>
        </p:nvSpPr>
        <p:spPr>
          <a:xfrm>
            <a:off x="2420417" y="1024022"/>
            <a:ext cx="932383" cy="19517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25400" tIns="12700" rIns="25400" bIns="12700" rtlCol="0" anchor="ctr"/>
          <a:lstStyle/>
          <a:p>
            <a:pPr algn="ctr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7677142-4C3E-4195-BD9A-8BEDE78FF39B}"/>
              </a:ext>
            </a:extLst>
          </p:cNvPr>
          <p:cNvSpPr/>
          <p:nvPr/>
        </p:nvSpPr>
        <p:spPr>
          <a:xfrm>
            <a:off x="1066800" y="1524000"/>
            <a:ext cx="1010716" cy="544513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36093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0D17C-AC8F-462A-A8F4-C2DB31C66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DAD93EA4-09B0-8FAC-B000-506C97DA20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rgbClr val="0000FF"/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b="1" dirty="0" err="1">
                <a:solidFill>
                  <a:srgbClr val="0000FF"/>
                </a:solidFill>
              </a:rPr>
              <a:t>Thygeson</a:t>
            </a:r>
            <a:endParaRPr lang="en-US" altLang="en-US" b="1" dirty="0">
              <a:solidFill>
                <a:srgbClr val="0000FF"/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468C4C2C-9FAF-9BB7-C134-F34871974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90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F5D6751B-6894-9C09-CC0B-3387A7F1C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rgbClr val="0000FF"/>
                </a:solidFill>
              </a:rPr>
              <a:t>Thygeson</a:t>
            </a:r>
            <a:endParaRPr lang="en-US" altLang="en-US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EBMD</a:t>
            </a:r>
            <a:endParaRPr lang="en-US" altLang="en-US" sz="2400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36C0D6-8B8D-95C8-5B83-02E45A014669}"/>
              </a:ext>
            </a:extLst>
          </p:cNvPr>
          <p:cNvSpPr txBox="1"/>
          <p:nvPr/>
        </p:nvSpPr>
        <p:spPr>
          <a:xfrm>
            <a:off x="799421" y="2730891"/>
            <a:ext cx="7342632" cy="1810752"/>
          </a:xfrm>
          <a:prstGeom prst="rect">
            <a:avLst/>
          </a:prstGeom>
          <a:solidFill>
            <a:srgbClr val="99FF99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Wie lautet die vollständige Bezeichnung der hier lediglich als „Thygeson“ aufgeführten Erkrankung?</a:t>
            </a:r>
          </a:p>
          <a:p>
            <a:r>
              <a:rPr lang="en-US" sz="1200" dirty="0" err="1">
                <a:solidFill>
                  <a:schemeClr val="bg1">
                    <a:lumMod val="65000"/>
                  </a:schemeClr>
                </a:solidFill>
              </a:rPr>
              <a:t>Thygesons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oberflächliche punktförmige Keratitis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Über welche vier Symptome klagen Patienten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mit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Lichtempfindlichkeit, Fremdkörpergefühl, Tränenfluss und verminderte Sehschärfe</a:t>
            </a:r>
          </a:p>
          <a:p>
            <a:endParaRPr lang="en-US" sz="16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der klassische Befund an der Hornhaut bei der Untersuchung (es handelt sich nicht um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dendritiforme 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Läsionen)?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Mehrere diskrete punktförmige Läsionen … 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  <a:latin typeface="Segoe Script" panose="030B0504020000000003" pitchFamily="66" charset="0"/>
              </a:rPr>
              <a:t>beidseitig (können asymmetrisch sein)</a:t>
            </a:r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AC13F0E-18EF-ED96-A054-C4CD500B68E7}"/>
              </a:ext>
            </a:extLst>
          </p:cNvPr>
          <p:cNvSpPr/>
          <p:nvPr/>
        </p:nvSpPr>
        <p:spPr>
          <a:xfrm>
            <a:off x="5549190" y="5333998"/>
            <a:ext cx="1891590" cy="453698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5FBB48-B04C-B5F7-2826-F33AE3FF6950}"/>
              </a:ext>
            </a:extLst>
          </p:cNvPr>
          <p:cNvSpPr txBox="1"/>
          <p:nvPr/>
        </p:nvSpPr>
        <p:spPr>
          <a:xfrm>
            <a:off x="2999940" y="5406696"/>
            <a:ext cx="4772460" cy="430887"/>
          </a:xfrm>
          <a:prstGeom prst="rect">
            <a:avLst/>
          </a:prstGeom>
          <a:noFill/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  <a:latin typeface="Segoe Script" panose="020B0504020000000003" pitchFamily="34" charset="0"/>
              </a:rPr>
              <a:t> oberflächliche punktförmige Keratitis</a:t>
            </a:r>
            <a:endParaRPr lang="en-US" sz="2200" dirty="0">
              <a:latin typeface="Segoe Script" panose="020B05040200000000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8D85F7A-4944-8960-D029-0D434E65D6D4}"/>
              </a:ext>
            </a:extLst>
          </p:cNvPr>
          <p:cNvSpPr/>
          <p:nvPr/>
        </p:nvSpPr>
        <p:spPr>
          <a:xfrm>
            <a:off x="939405" y="5141842"/>
            <a:ext cx="7061595" cy="877957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Box 5">
            <a:extLst>
              <a:ext uri="{FF2B5EF4-FFF2-40B4-BE49-F238E27FC236}">
                <a16:creationId xmlns:a16="http://schemas.microsoft.com/office/drawing/2014/main" id="{508FAD8D-4532-4C7E-0842-37DA3D83A6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AFF633-30A3-D099-DA7B-1383C999AF4E}"/>
              </a:ext>
            </a:extLst>
          </p:cNvPr>
          <p:cNvSpPr txBox="1"/>
          <p:nvPr/>
        </p:nvSpPr>
        <p:spPr>
          <a:xfrm>
            <a:off x="1447800" y="1553334"/>
            <a:ext cx="5562600" cy="2893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Treten Thygeson-Läsionen einseitig oder beidseitig auf?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Beidseitig (obwohl sie asymmetrisch sein können)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Sie zeigen im Laufe der Zeit ein bestimmtes Muster – welches ist das?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Ihre Anzahl und Lage schwanken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Die Läsionen treten tendenziell am dichtesten in einem bestimmten Bereich der Hornhaut auf – in welchem?</a:t>
            </a:r>
          </a:p>
          <a:p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Im zentralen Bereich</a:t>
            </a:r>
          </a:p>
          <a:p>
            <a:endParaRPr lang="en-US" sz="14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75000"/>
                  </a:schemeClr>
                </a:solidFill>
              </a:rPr>
              <a:t>Welche Art von Bindehautentzündung begleitet eine Thygeson-Exazerbation?</a:t>
            </a:r>
          </a:p>
          <a:p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Keine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– die Bindehaut ist in der Regel weiß und unauffällig (ein entscheidender Faktor, der Thygeson von beispielsweise einer adenoviralen Konjunktivitis unterscheidet)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A3136A-5F58-E3F1-ACAD-C043E9A15555}"/>
              </a:ext>
            </a:extLst>
          </p:cNvPr>
          <p:cNvSpPr txBox="1"/>
          <p:nvPr/>
        </p:nvSpPr>
        <p:spPr>
          <a:xfrm>
            <a:off x="2420417" y="3184321"/>
            <a:ext cx="4852098" cy="1564531"/>
          </a:xfrm>
          <a:prstGeom prst="rect">
            <a:avLst/>
          </a:prstGeom>
          <a:solidFill>
            <a:schemeClr val="accent5"/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Gibt es bei Thygeson eine Alterspräferenz?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Ja, sie betrifft tendenziell jüngere Personen, darunter auch Kinder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Hat es eine geschlechtsspezifische Vorliebe?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Nein</a:t>
            </a:r>
          </a:p>
          <a:p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Was ist die Ursache von </a:t>
            </a:r>
            <a:r>
              <a:rPr lang="en-US" sz="1200" i="1" dirty="0" err="1">
                <a:solidFill>
                  <a:schemeClr val="bg1">
                    <a:lumMod val="65000"/>
                  </a:schemeClr>
                </a:solidFill>
              </a:rPr>
              <a:t>Thygeson</a:t>
            </a:r>
            <a:r>
              <a:rPr lang="en-US" sz="1200" i="1" dirty="0">
                <a:solidFill>
                  <a:schemeClr val="bg1">
                    <a:lumMod val="65000"/>
                  </a:schemeClr>
                </a:solidFill>
              </a:rPr>
              <a:t>?</a:t>
            </a:r>
          </a:p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Dies ist derzeit nicht bekannt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E6AF24-14F9-2826-40F0-CB7494CEF371}"/>
              </a:ext>
            </a:extLst>
          </p:cNvPr>
          <p:cNvSpPr txBox="1"/>
          <p:nvPr/>
        </p:nvSpPr>
        <p:spPr>
          <a:xfrm>
            <a:off x="1001946" y="2382043"/>
            <a:ext cx="6438833" cy="2272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25400" tIns="12700" rIns="25400" bIns="12700" rtlCol="0">
            <a:spAutoFit/>
          </a:bodyPr>
          <a:lstStyle/>
          <a:p>
            <a:r>
              <a:rPr lang="en-US" sz="1200" i="1" dirty="0">
                <a:solidFill>
                  <a:srgbClr val="0000FF"/>
                </a:solidFill>
              </a:rPr>
              <a:t>Wie </a:t>
            </a:r>
            <a:r>
              <a:rPr lang="en-US" sz="1200" i="1" dirty="0" err="1">
                <a:solidFill>
                  <a:srgbClr val="0000FF"/>
                </a:solidFill>
              </a:rPr>
              <a:t>wird</a:t>
            </a:r>
            <a:r>
              <a:rPr lang="en-US" sz="1200" i="1" dirty="0">
                <a:solidFill>
                  <a:srgbClr val="0000FF"/>
                </a:solidFill>
              </a:rPr>
              <a:t> die Thygeson </a:t>
            </a:r>
            <a:r>
              <a:rPr lang="en-US" sz="1200" i="1" dirty="0" err="1">
                <a:solidFill>
                  <a:srgbClr val="0000FF"/>
                </a:solidFill>
              </a:rPr>
              <a:t>Keratopathie</a:t>
            </a:r>
            <a:r>
              <a:rPr lang="en-US" sz="1200" i="1" dirty="0">
                <a:solidFill>
                  <a:srgbClr val="0000FF"/>
                </a:solidFill>
              </a:rPr>
              <a:t> </a:t>
            </a:r>
            <a:r>
              <a:rPr lang="en-US" sz="1200" i="1" dirty="0" err="1">
                <a:solidFill>
                  <a:srgbClr val="0000FF"/>
                </a:solidFill>
              </a:rPr>
              <a:t>behandelt</a:t>
            </a:r>
            <a:r>
              <a:rPr lang="en-US" sz="1200" i="1" dirty="0">
                <a:solidFill>
                  <a:srgbClr val="0000FF"/>
                </a:solidFill>
              </a:rPr>
              <a:t>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Der Schwerpunkt sollte </a:t>
            </a:r>
            <a:r>
              <a:rPr lang="en-US" sz="1200" dirty="0" err="1">
                <a:solidFill>
                  <a:srgbClr val="0000FF"/>
                </a:solidFill>
              </a:rPr>
              <a:t>eher</a:t>
            </a:r>
            <a:r>
              <a:rPr lang="en-US" sz="1200" dirty="0">
                <a:solidFill>
                  <a:srgbClr val="0000FF"/>
                </a:solidFill>
              </a:rPr>
              <a:t> auf der Linderung der Symptome als auf der Beseitigung der Läsionen liegen. </a:t>
            </a:r>
            <a:r>
              <a:rPr lang="en-US" sz="1200" dirty="0"/>
              <a:t>Leichte Fälle sprechen möglicherweise gut auf künstliche Tränenflüssigkeit an. </a:t>
            </a:r>
            <a:r>
              <a:rPr lang="en-US" sz="1200" dirty="0">
                <a:solidFill>
                  <a:srgbClr val="0000FF"/>
                </a:solidFill>
              </a:rPr>
              <a:t>Bei fortgeschritteneren Fällen können BCLs angezeigt sein. </a:t>
            </a:r>
          </a:p>
          <a:p>
            <a:endParaRPr lang="en-US" sz="1400" i="1" dirty="0">
              <a:solidFill>
                <a:srgbClr val="0000FF"/>
              </a:solidFill>
            </a:endParaRPr>
          </a:p>
          <a:p>
            <a:r>
              <a:rPr lang="en-US" sz="1200" i="1" dirty="0">
                <a:solidFill>
                  <a:srgbClr val="0000FF"/>
                </a:solidFill>
              </a:rPr>
              <a:t>Wie sieht es mit Steroiden aus?</a:t>
            </a:r>
          </a:p>
          <a:p>
            <a:r>
              <a:rPr lang="en-US" sz="1200" dirty="0">
                <a:solidFill>
                  <a:srgbClr val="0000FF"/>
                </a:solidFill>
              </a:rPr>
              <a:t>Eine schwierige Entscheidung. Die Läsionen sprechen gut auf Steroide an, neigen jedoch dazu, kurz nach Absetzen der Behandlung wieder aufzutreten. </a:t>
            </a:r>
            <a:r>
              <a:rPr lang="en-US" sz="1200" dirty="0"/>
              <a:t>Angesichts des chronischen/rezidivierenden Charakters des </a:t>
            </a:r>
            <a:r>
              <a:rPr lang="en-US" sz="1200" dirty="0" err="1"/>
              <a:t>Thygesons</a:t>
            </a:r>
            <a:r>
              <a:rPr lang="en-US" sz="1200" dirty="0"/>
              <a:t> besteht zudem die Gefahr, dass Steroide auf lange Sicht übermäßig eingesetzt werden. </a:t>
            </a:r>
            <a:r>
              <a:rPr lang="en-US" sz="1200" dirty="0">
                <a:solidFill>
                  <a:srgbClr val="0000FF"/>
                </a:solidFill>
              </a:rPr>
              <a:t>Was andere entzündungshemmende Medikamente betrifft, so gibt es Hinweise darauf, dass topisches Cyclosporin und Tacrolimus wirksam sein könnten.</a:t>
            </a:r>
          </a:p>
        </p:txBody>
      </p:sp>
    </p:spTree>
    <p:extLst>
      <p:ext uri="{BB962C8B-B14F-4D97-AF65-F5344CB8AC3E}">
        <p14:creationId xmlns:p14="http://schemas.microsoft.com/office/powerpoint/2010/main" val="350212424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91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FF99FF"/>
                </a:solidFill>
              </a:rPr>
              <a:t>Dystrophie</a:t>
            </a:r>
            <a:endParaRPr lang="en-US" altLang="en-US" sz="12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</a:t>
            </a:r>
            <a:r>
              <a:rPr lang="en-US" altLang="en-US" sz="1200" b="1" dirty="0" err="1">
                <a:solidFill>
                  <a:srgbClr val="FF99FF"/>
                </a:solidFill>
              </a:rPr>
              <a:t>Fingerprintinien</a:t>
            </a:r>
            <a:r>
              <a:rPr lang="en-US" altLang="en-US" sz="1200" dirty="0">
                <a:solidFill>
                  <a:srgbClr val="FF99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--Kartenlinien</a:t>
            </a:r>
            <a:r>
              <a:rPr lang="en-US" altLang="en-US" sz="1200" dirty="0">
                <a:solidFill>
                  <a:srgbClr val="FF99FF"/>
                </a:solidFill>
              </a:rPr>
              <a:t>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61A8BA77-5626-48B5-87D9-F52C078EE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493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92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FF99FF"/>
                </a:solidFill>
              </a:rPr>
              <a:t>Dystrophie</a:t>
            </a:r>
            <a:endParaRPr lang="en-US" altLang="en-US" sz="12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</a:t>
            </a:r>
            <a:r>
              <a:rPr lang="en-US" altLang="en-US" sz="1200" b="1" dirty="0" err="1">
                <a:solidFill>
                  <a:srgbClr val="FF99FF"/>
                </a:solidFill>
              </a:rPr>
              <a:t>Fingerprintinien</a:t>
            </a:r>
            <a:r>
              <a:rPr lang="en-US" altLang="en-US" sz="1200" dirty="0">
                <a:solidFill>
                  <a:srgbClr val="FF99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--Kartenlinien</a:t>
            </a:r>
            <a:r>
              <a:rPr lang="en-US" altLang="en-US" sz="1200" dirty="0">
                <a:solidFill>
                  <a:srgbClr val="FF99FF"/>
                </a:solidFill>
              </a:rPr>
              <a:t>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31510283-DBD4-44D6-9DF2-97FE3E22C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23763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93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 </a:t>
            </a:r>
            <a:r>
              <a:rPr lang="en-US" altLang="en-US" sz="1200" dirty="0">
                <a:solidFill>
                  <a:srgbClr val="FF99FF"/>
                </a:solidFill>
              </a:rPr>
              <a:t>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</a:t>
            </a:r>
            <a:r>
              <a:rPr lang="en-US" altLang="en-US" sz="1200" b="1" dirty="0" err="1">
                <a:solidFill>
                  <a:srgbClr val="FF99FF"/>
                </a:solidFill>
              </a:rPr>
              <a:t>Fingerprintinien</a:t>
            </a:r>
            <a:r>
              <a:rPr lang="en-US" altLang="en-US" sz="1200" dirty="0">
                <a:solidFill>
                  <a:srgbClr val="FF99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--Kartenlinien</a:t>
            </a:r>
            <a:r>
              <a:rPr lang="en-US" altLang="en-US" sz="1200" dirty="0">
                <a:solidFill>
                  <a:srgbClr val="FF99FF"/>
                </a:solidFill>
              </a:rPr>
              <a:t>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B77FD9F5-202D-44AE-9681-C7F98CBA6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8364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94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</a:t>
            </a:r>
            <a:r>
              <a:rPr lang="en-US" altLang="en-US" sz="1200" b="1" dirty="0" err="1">
                <a:solidFill>
                  <a:srgbClr val="FF99FF"/>
                </a:solidFill>
              </a:rPr>
              <a:t>Fingerprintinien</a:t>
            </a:r>
            <a:r>
              <a:rPr lang="en-US" altLang="en-US" sz="1200" dirty="0">
                <a:solidFill>
                  <a:srgbClr val="FF99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--Kartenlinien</a:t>
            </a:r>
            <a:r>
              <a:rPr lang="en-US" altLang="en-US" sz="1200" dirty="0">
                <a:solidFill>
                  <a:srgbClr val="FF99FF"/>
                </a:solidFill>
              </a:rPr>
              <a:t>: Dickere Linien, die einem eher gezackten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FF99FF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9EECF4B9-F50C-4189-AC62-F4AFCA852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0249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95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25730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</a:t>
            </a:r>
            <a:r>
              <a:rPr lang="en-US" altLang="en-US" sz="1200" b="1" i="1" dirty="0">
                <a:solidFill>
                  <a:srgbClr val="FF99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</a:t>
            </a:r>
            <a:r>
              <a:rPr lang="en-US" altLang="en-US" sz="1200" b="1" i="1" dirty="0">
                <a:solidFill>
                  <a:srgbClr val="FF99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--</a:t>
            </a:r>
            <a:r>
              <a:rPr lang="en-US" altLang="en-US" sz="1200" b="1" i="1" dirty="0">
                <a:solidFill>
                  <a:srgbClr val="FF99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rezidivierenden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E8D6BE19-52D4-47D2-9B92-3AAF31576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46642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BAEB5-AA2C-22D4-F5ED-28846AC85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DE451E9E-CB81-163C-4978-7ED44F6C7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0EF34058-FA41-A347-ED7B-7D2A52E41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96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930CAF1E-6684-3F34-3951-6CA676DCB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791A395E-B639-6AF9-2F5D-784A3F3E08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25730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  <a:endParaRPr lang="en-US" altLang="en-US" sz="1400" i="1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b="1" i="1" dirty="0">
                <a:solidFill>
                  <a:srgbClr val="0000FF"/>
                </a:solidFill>
              </a:rPr>
              <a:t>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rezidivierenden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829CDC6E-3C40-E27E-8012-F9A5E07B2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7948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69970C8C-ED3C-485B-97BE-C836D48525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7CEBF939-3EAE-4D7E-9E81-E0BEED7D5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97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D0472E14-F41D-416F-9A43-B9AE63CACC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4FFC48C1-0F22-4A82-9CA8-C2393A164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25730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</a:t>
            </a:r>
            <a:r>
              <a:rPr lang="en-US" altLang="en-US" sz="1200" dirty="0" err="1">
                <a:solidFill>
                  <a:srgbClr val="0000FF"/>
                </a:solidFill>
              </a:rPr>
              <a:t>Fingerprintinien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--Kartenlinien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--Punkte/Zysten</a:t>
            </a: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9A50C070-A000-49F4-A755-0B03D692F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39060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42790-9E57-8342-9508-C2EFDEC08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B381768B-2FC5-8784-6AFD-A6AABCCBAD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245C49E0-B3FB-51B5-2084-5C02D8F0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98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568911B3-2DFA-06FF-E48A-B9952A55CF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8B581C74-21FB-A0CF-4BF9-6674E3FDC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257302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</a:t>
            </a:r>
            <a:r>
              <a:rPr lang="en-US" altLang="en-US" sz="1200" i="1" dirty="0"/>
              <a:t>[die wie folgt beschrieben werden könnten…]</a:t>
            </a:r>
            <a:endParaRPr lang="en-US" altLang="en-US" sz="14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9B9B9B"/>
                </a:solidFill>
              </a:rPr>
              <a:t>--Kartenlinien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9B9B9B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rezidivierenden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ED4321B7-F64E-AC9C-1922-EE20BBD2B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2115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D9C54-98D0-E4C6-9B39-C2125DDB9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>
            <a:extLst>
              <a:ext uri="{FF2B5EF4-FFF2-40B4-BE49-F238E27FC236}">
                <a16:creationId xmlns:a16="http://schemas.microsoft.com/office/drawing/2014/main" id="{859B01C3-1DAA-8253-1FE5-1E118A3198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334000"/>
          </a:xfrm>
        </p:spPr>
        <p:txBody>
          <a:bodyPr wrap="square" lIns="25400" tIns="12700" rIns="25400" bIns="12700"/>
          <a:lstStyle/>
          <a:p>
            <a:pPr eaLnBrk="1" hangingPunct="1"/>
            <a:r>
              <a:rPr lang="en-US" altLang="en-US" sz="1200" dirty="0" err="1"/>
              <a:t>Dendritische </a:t>
            </a:r>
            <a:r>
              <a:rPr lang="en-US" altLang="en-US" sz="1200" dirty="0"/>
              <a:t>Keratopathie: </a:t>
            </a:r>
            <a:r>
              <a:rPr lang="en-US" altLang="en-US" sz="1200" dirty="0" err="1"/>
              <a:t>Differentialdiagnose</a:t>
            </a:r>
            <a:r>
              <a:rPr lang="en-US" altLang="en-US" sz="1200" dirty="0"/>
              <a:t> 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endParaRPr lang="en-US" altLang="en-US" sz="1200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lvl="1" eaLnBrk="1" hangingPunct="1"/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lvl="1" eaLnBrk="1" hangingPunct="1"/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 eaLnBrk="1" hangingPunct="1"/>
            <a:r>
              <a:rPr lang="en-US" altLang="en-US" sz="1200" b="1" dirty="0">
                <a:solidFill>
                  <a:srgbClr val="0000FF"/>
                </a:solidFill>
              </a:rPr>
              <a:t>EBMD</a:t>
            </a:r>
          </a:p>
          <a:p>
            <a:pPr lvl="1" eaLnBrk="1" hangingPunct="1"/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lvl="1" eaLnBrk="1" hangingPunct="1"/>
            <a:endParaRPr lang="en-US" altLang="en-US" dirty="0">
              <a:solidFill>
                <a:srgbClr val="0000FF"/>
              </a:solidFill>
            </a:endParaRPr>
          </a:p>
        </p:txBody>
      </p:sp>
      <p:sp>
        <p:nvSpPr>
          <p:cNvPr id="22533" name="Slide Number Placeholder 1">
            <a:extLst>
              <a:ext uri="{FF2B5EF4-FFF2-40B4-BE49-F238E27FC236}">
                <a16:creationId xmlns:a16="http://schemas.microsoft.com/office/drawing/2014/main" id="{4B66ADDA-BF3A-6384-B0DE-0A9A09B90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 wrap="square" lIns="25400" tIns="12700" rIns="25400" bIns="127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118182-C868-4B1F-8CD4-00DDD6FE6B61}" type="slidenum">
              <a:rPr lang="en-US" altLang="en-US"/>
              <a:t>99</a:t>
            </a:fld>
            <a:endParaRPr lang="en-US" altLang="en-US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48B1768B-CA57-D16F-3800-1719D6C8CC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399" y="1589087"/>
            <a:ext cx="1954381" cy="310033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Die Hornhaut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HSV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Akanthamöben</a:t>
            </a: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Topische Medikamente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EBV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Tragen weicher Kontaktlinsen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HZO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Adenovirus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 err="1">
                <a:solidFill>
                  <a:schemeClr val="bg1">
                    <a:lumMod val="75000"/>
                  </a:schemeClr>
                </a:solidFill>
              </a:rPr>
              <a:t>Thygeson</a:t>
            </a: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endParaRPr lang="en-US" altLang="en-US" sz="2400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dirty="0">
                <a:solidFill>
                  <a:schemeClr val="bg1">
                    <a:lumMod val="75000"/>
                  </a:schemeClr>
                </a:solidFill>
              </a:rPr>
              <a:t>Subepitheliale Ablagerungen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200" b="1" i="1" dirty="0">
                <a:solidFill>
                  <a:schemeClr val="bg1">
                    <a:lumMod val="75000"/>
                  </a:schemeClr>
                </a:solidFill>
              </a:rPr>
              <a:t>Dendriten!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3EC5B682-51AA-625F-090B-8BCA62E8E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580" y="1360487"/>
            <a:ext cx="6934200" cy="3539430"/>
          </a:xfrm>
          <a:prstGeom prst="rect">
            <a:avLst/>
          </a:prstGeom>
          <a:solidFill>
            <a:srgbClr val="FF99FF"/>
          </a:solidFill>
          <a:ln>
            <a:noFill/>
          </a:ln>
        </p:spPr>
        <p:txBody>
          <a:bodyPr wrap="square" lIns="25400" tIns="12700" rIns="25400" bIns="12700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Wofür steht </a:t>
            </a:r>
            <a:r>
              <a:rPr lang="en-US" altLang="en-US" sz="1200" dirty="0">
                <a:solidFill>
                  <a:srgbClr val="0000FF"/>
                </a:solidFill>
              </a:rPr>
              <a:t>EBMD</a:t>
            </a:r>
            <a:r>
              <a:rPr lang="en-US" altLang="en-US" sz="1200" i="1" dirty="0">
                <a:solidFill>
                  <a:srgbClr val="0000FF"/>
                </a:solidFill>
              </a:rPr>
              <a:t> in diesem Zusammenhang?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Epitheliale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i="1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Welche drei weiteren gebräuchlichen Bezeichnungen gibt es für EBMD?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--Map-Dot-Fingerprint-</a:t>
            </a:r>
            <a:r>
              <a:rPr lang="en-US" altLang="en-US" sz="1200" dirty="0" err="1">
                <a:solidFill>
                  <a:srgbClr val="0000FF"/>
                </a:solidFill>
              </a:rPr>
              <a:t>Dystrophie</a:t>
            </a:r>
            <a:endParaRPr lang="en-US" altLang="en-US" sz="1200" dirty="0">
              <a:solidFill>
                <a:srgbClr val="0000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--Cogans mikrozystische Dystrophie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--Anteriore Basalmembrandystrophie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0000FF"/>
              </a:solidFill>
            </a:endParaRPr>
          </a:p>
          <a:p>
            <a:pPr>
              <a:spcBef>
                <a:spcPct val="0"/>
              </a:spcBef>
              <a:buClrTx/>
              <a:buSzTx/>
              <a:buNone/>
              <a:defRPr/>
            </a:pPr>
            <a:r>
              <a:rPr lang="en-US" altLang="en-US" sz="1200" i="1" dirty="0">
                <a:solidFill>
                  <a:srgbClr val="0000FF"/>
                </a:solidFill>
              </a:rPr>
              <a:t>Wie sieht EBMD unter der Spaltlampe aus?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0000FF"/>
                </a:solidFill>
              </a:rPr>
              <a:t>Es kann in beliebiger Kombination der folgenden Merkmale auftreten: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b="1" dirty="0">
                <a:solidFill>
                  <a:srgbClr val="0000FF"/>
                </a:solidFill>
              </a:rPr>
              <a:t>--</a:t>
            </a:r>
            <a:r>
              <a:rPr lang="en-US" altLang="en-US" sz="1200" b="1" dirty="0" err="1">
                <a:solidFill>
                  <a:srgbClr val="0000FF"/>
                </a:solidFill>
              </a:rPr>
              <a:t>Fingerprintinien</a:t>
            </a:r>
            <a:r>
              <a:rPr lang="en-US" altLang="en-US" sz="1200" dirty="0">
                <a:solidFill>
                  <a:srgbClr val="0000FF"/>
                </a:solidFill>
              </a:rPr>
              <a:t>: Dünne, geschwungene Linien, die in Gruppen auftreten und demselben Verlauf folgen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9B9B9B"/>
                </a:solidFill>
              </a:rPr>
              <a:t>--Kartenlinien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9B9B9B"/>
                </a:solidFill>
              </a:rPr>
              <a:t>--Punkte/Zysten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sz="1400" dirty="0">
              <a:solidFill>
                <a:srgbClr val="FF99FF"/>
              </a:solidFill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i="1" dirty="0">
                <a:solidFill>
                  <a:srgbClr val="FF99FF"/>
                </a:solidFill>
              </a:rPr>
              <a:t>Über welche Beschwerden klagen die Patienten?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1200" dirty="0">
                <a:solidFill>
                  <a:srgbClr val="FF99FF"/>
                </a:solidFill>
              </a:rPr>
              <a:t>In den meisten Fällen treten Symptome im Zusammenhang mit </a:t>
            </a:r>
            <a:r>
              <a:rPr lang="en-US" altLang="en-US" sz="1200" b="1" dirty="0">
                <a:solidFill>
                  <a:srgbClr val="FF99FF"/>
                </a:solidFill>
              </a:rPr>
              <a:t>wiederkehrenden Epithelerosionen </a:t>
            </a:r>
            <a:r>
              <a:rPr lang="en-US" altLang="en-US" sz="1200" dirty="0">
                <a:solidFill>
                  <a:srgbClr val="FF99FF"/>
                </a:solidFill>
              </a:rPr>
              <a:t>(REE) auf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D44D48DA-6412-9A8A-43C0-0AA71BFBC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0417" y="272534"/>
            <a:ext cx="4303166" cy="191847"/>
          </a:xfrm>
          <a:prstGeom prst="rect">
            <a:avLst/>
          </a:prstGeom>
          <a:solidFill>
            <a:srgbClr val="CC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25400" tIns="12700" rIns="25400" bIns="127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de-DE" altLang="en-US" sz="1200" i="1" dirty="0">
                <a:solidFill>
                  <a:srgbClr val="0000FF"/>
                </a:solidFill>
              </a:rPr>
              <a:t>Es ist die </a:t>
            </a:r>
            <a:r>
              <a:rPr lang="de-DE" altLang="en-US" sz="1200" i="1" dirty="0" err="1">
                <a:solidFill>
                  <a:srgbClr val="0000FF"/>
                </a:solidFill>
              </a:rPr>
              <a:t>dendritiforme</a:t>
            </a:r>
            <a:r>
              <a:rPr lang="de-DE" altLang="en-US" sz="1200" i="1" dirty="0">
                <a:solidFill>
                  <a:srgbClr val="0000FF"/>
                </a:solidFill>
              </a:rPr>
              <a:t> </a:t>
            </a:r>
            <a:r>
              <a:rPr lang="de-DE" altLang="en-US" sz="1200" i="1" dirty="0" err="1">
                <a:solidFill>
                  <a:srgbClr val="0000FF"/>
                </a:solidFill>
              </a:rPr>
              <a:t>Keratopathie</a:t>
            </a:r>
            <a:r>
              <a:rPr lang="de-DE" altLang="en-US" sz="1200" i="1" dirty="0">
                <a:solidFill>
                  <a:srgbClr val="0000FF"/>
                </a:solidFill>
              </a:rPr>
              <a:t>, Haters</a:t>
            </a:r>
            <a:endParaRPr lang="en-US" altLang="en-US" sz="1200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209123"/>
      </p:ext>
    </p:extLst>
  </p:cSld>
  <p:clrMapOvr>
    <a:masterClrMapping/>
  </p:clrMapOvr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0</TotalTime>
  <Words>16632</Words>
  <Application>Microsoft Office PowerPoint</Application>
  <PresentationFormat>Bildschirmpräsentation (4:3)</PresentationFormat>
  <Paragraphs>4935</Paragraphs>
  <Slides>112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112</vt:i4>
      </vt:variant>
    </vt:vector>
  </HeadingPairs>
  <TitlesOfParts>
    <vt:vector size="117" baseType="lpstr">
      <vt:lpstr>Arial</vt:lpstr>
      <vt:lpstr>Calibri</vt:lpstr>
      <vt:lpstr>Segoe Script</vt:lpstr>
      <vt:lpstr>Wingdings</vt:lpstr>
      <vt:lpstr>Network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LSU Health Sciences 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</dc:title>
  <dc:creator>Steven Flynn</dc:creator>
  <cp:keywords>, docId:2EC3EBC6ADD25884A7BC665F28BB0EF2</cp:keywords>
  <cp:lastModifiedBy>Assaf Abdelrahman</cp:lastModifiedBy>
  <cp:revision>107</cp:revision>
  <dcterms:created xsi:type="dcterms:W3CDTF">2008-09-18T16:12:11Z</dcterms:created>
  <dcterms:modified xsi:type="dcterms:W3CDTF">2026-08-03T11:23:41Z</dcterms:modified>
</cp:coreProperties>
</file>